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Von-</a:t>
            </a:r>
            <a:r>
              <a:rPr lang="en-US" sz="4400" dirty="0" err="1" smtClean="0"/>
              <a:t>Thunen’s</a:t>
            </a:r>
            <a:r>
              <a:rPr lang="en-US" sz="4400" dirty="0" smtClean="0"/>
              <a:t> Model</a:t>
            </a:r>
            <a:endParaRPr lang="en-IN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48768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Dr. Kaustuv Mukherjee</a:t>
            </a:r>
          </a:p>
          <a:p>
            <a:r>
              <a:rPr lang="en-US" sz="2400" dirty="0" err="1" smtClean="0"/>
              <a:t>Asstt</a:t>
            </a:r>
            <a:r>
              <a:rPr lang="en-US" sz="2400" dirty="0" smtClean="0"/>
              <a:t>. Prof. in Geography</a:t>
            </a:r>
          </a:p>
          <a:p>
            <a:r>
              <a:rPr lang="en-US" sz="2400" dirty="0" err="1" smtClean="0"/>
              <a:t>Chandidas</a:t>
            </a:r>
            <a:r>
              <a:rPr lang="en-US" sz="2400" dirty="0" smtClean="0"/>
              <a:t> </a:t>
            </a:r>
            <a:r>
              <a:rPr lang="en-US" sz="2400" dirty="0" err="1" smtClean="0"/>
              <a:t>Mahavidyalaya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7479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64" y="381000"/>
            <a:ext cx="69688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Applicability: 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400" b="1" dirty="0" smtClean="0"/>
              <a:t>mention where this model can be applied based on the previous discussion. </a:t>
            </a:r>
            <a:endParaRPr lang="en-US" sz="3200" b="1" dirty="0" smtClean="0"/>
          </a:p>
          <a:p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Criticism: 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/>
              <a:t>Criticise</a:t>
            </a:r>
            <a:r>
              <a:rPr lang="en-US" b="1" dirty="0" smtClean="0"/>
              <a:t> the assumptions.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770324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146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13509"/>
            <a:ext cx="6934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Introduction:</a:t>
            </a:r>
          </a:p>
          <a:p>
            <a:endParaRPr lang="en-US" dirty="0"/>
          </a:p>
          <a:p>
            <a:r>
              <a:rPr lang="en-US" dirty="0" smtClean="0"/>
              <a:t>This is an agricultural location theory proposed by Von – </a:t>
            </a:r>
            <a:r>
              <a:rPr lang="en-US" dirty="0" err="1" smtClean="0"/>
              <a:t>Thunen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Year: 1826</a:t>
            </a:r>
          </a:p>
          <a:p>
            <a:endParaRPr lang="en-US" dirty="0"/>
          </a:p>
          <a:p>
            <a:r>
              <a:rPr lang="en-US" dirty="0" smtClean="0"/>
              <a:t>Place: Rostock, Germany</a:t>
            </a:r>
          </a:p>
          <a:p>
            <a:endParaRPr lang="en-US" dirty="0"/>
          </a:p>
          <a:p>
            <a:r>
              <a:rPr lang="en-US" dirty="0" smtClean="0"/>
              <a:t>Experiment: 40 years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 2-3 lines  more in the introduction part.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566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7848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Assumptions:</a:t>
            </a:r>
          </a:p>
          <a:p>
            <a:endParaRPr lang="en-US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Isolated Estate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City has sole market for surplus products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Same price for same crops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Isotropic Surface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Farmer is rational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One mode of transport (water way or Cart Track)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City is at the </a:t>
            </a:r>
            <a:r>
              <a:rPr lang="en-US" sz="2400" dirty="0" err="1" smtClean="0"/>
              <a:t>centre</a:t>
            </a:r>
            <a:r>
              <a:rPr lang="en-US" sz="2400" dirty="0" smtClean="0"/>
              <a:t> of the region and no counter market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4664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35527"/>
            <a:ext cx="3200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Basic Theme:</a:t>
            </a:r>
          </a:p>
          <a:p>
            <a:endParaRPr lang="en-US" dirty="0"/>
          </a:p>
          <a:p>
            <a:r>
              <a:rPr lang="en-US" dirty="0" smtClean="0"/>
              <a:t>Agricultural Intensity of production of a particular crop declines toward off distance from town</a:t>
            </a:r>
          </a:p>
          <a:p>
            <a:endParaRPr lang="en-US" dirty="0"/>
          </a:p>
          <a:p>
            <a:r>
              <a:rPr lang="en-US" dirty="0" smtClean="0"/>
              <a:t>Agricultural crop pattern differ in different concentric zone around town. The type of </a:t>
            </a:r>
            <a:r>
              <a:rPr lang="en-US" dirty="0" err="1" smtClean="0"/>
              <a:t>Landuse</a:t>
            </a:r>
            <a:r>
              <a:rPr lang="en-US" dirty="0" smtClean="0"/>
              <a:t> varies with distance from Market.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631"/>
            <a:ext cx="5486400" cy="628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33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27179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Locational Rent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836" y="12192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LR = Y (m – c) – Y.td</a:t>
            </a:r>
            <a:endParaRPr lang="en-IN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733800"/>
            <a:ext cx="7391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LR = Locational Rent per Unit </a:t>
            </a:r>
            <a:r>
              <a:rPr lang="en-US" sz="2400" dirty="0" smtClean="0"/>
              <a:t>Land  (</a:t>
            </a:r>
            <a:r>
              <a:rPr lang="en-US" sz="3200" b="1" dirty="0" smtClean="0">
                <a:solidFill>
                  <a:srgbClr val="FF0000"/>
                </a:solidFill>
              </a:rPr>
              <a:t>?? 500 ; 3000; 5000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Y = Yield per unit </a:t>
            </a:r>
            <a:r>
              <a:rPr lang="en-US" sz="2400" dirty="0" smtClean="0"/>
              <a:t>land (100)</a:t>
            </a:r>
            <a:endParaRPr lang="en-US" sz="2400" dirty="0" smtClean="0"/>
          </a:p>
          <a:p>
            <a:r>
              <a:rPr lang="en-US" sz="2400" dirty="0" smtClean="0"/>
              <a:t>m = Market Price </a:t>
            </a:r>
            <a:r>
              <a:rPr lang="en-US" sz="2400" dirty="0" smtClean="0"/>
              <a:t>(70)</a:t>
            </a:r>
            <a:endParaRPr lang="en-US" sz="2400" dirty="0" smtClean="0"/>
          </a:p>
          <a:p>
            <a:r>
              <a:rPr lang="en-US" sz="2400" dirty="0" smtClean="0"/>
              <a:t>c = Production </a:t>
            </a:r>
            <a:r>
              <a:rPr lang="en-US" sz="2400" dirty="0" smtClean="0"/>
              <a:t>cost (15)</a:t>
            </a:r>
            <a:endParaRPr lang="en-US" sz="2400" dirty="0" smtClean="0"/>
          </a:p>
          <a:p>
            <a:r>
              <a:rPr lang="en-US" sz="2400" dirty="0" smtClean="0"/>
              <a:t>t = Transport rate per unit </a:t>
            </a:r>
            <a:r>
              <a:rPr lang="en-US" sz="2400" dirty="0" smtClean="0"/>
              <a:t>distance (</a:t>
            </a:r>
            <a:r>
              <a:rPr lang="en-US" sz="2400" dirty="0" err="1" smtClean="0"/>
              <a:t>Rs</a:t>
            </a:r>
            <a:r>
              <a:rPr lang="en-US" sz="2400" dirty="0" smtClean="0"/>
              <a:t>. 5 /km)</a:t>
            </a:r>
            <a:endParaRPr lang="en-US" sz="2400" dirty="0" smtClean="0"/>
          </a:p>
          <a:p>
            <a:r>
              <a:rPr lang="en-US" sz="2400" dirty="0" smtClean="0"/>
              <a:t>d = Distance of the Unit of Land from market</a:t>
            </a:r>
            <a:r>
              <a:rPr lang="en-US" sz="2400" dirty="0" smtClean="0"/>
              <a:t>. (</a:t>
            </a:r>
            <a:r>
              <a:rPr lang="en-US" sz="2400" dirty="0" smtClean="0">
                <a:solidFill>
                  <a:srgbClr val="FF0000"/>
                </a:solidFill>
              </a:rPr>
              <a:t>1 km</a:t>
            </a:r>
            <a:r>
              <a:rPr lang="en-US" sz="2400" dirty="0" smtClean="0"/>
              <a:t>)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595265"/>
            <a:ext cx="240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km – </a:t>
            </a:r>
            <a:r>
              <a:rPr lang="en-US" dirty="0" err="1" smtClean="0"/>
              <a:t>Rs</a:t>
            </a:r>
            <a:r>
              <a:rPr lang="en-US" dirty="0" smtClean="0"/>
              <a:t>. 5000</a:t>
            </a:r>
          </a:p>
          <a:p>
            <a:r>
              <a:rPr lang="en-US" dirty="0" smtClean="0"/>
              <a:t>5 km – 3000</a:t>
            </a:r>
          </a:p>
          <a:p>
            <a:r>
              <a:rPr lang="en-US" dirty="0" smtClean="0"/>
              <a:t>10 km - 500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466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6096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Factors:</a:t>
            </a:r>
          </a:p>
          <a:p>
            <a:endParaRPr lang="en-US" dirty="0"/>
          </a:p>
          <a:p>
            <a:r>
              <a:rPr lang="en-US" dirty="0" err="1" smtClean="0"/>
              <a:t>Landuse</a:t>
            </a:r>
            <a:r>
              <a:rPr lang="en-US" dirty="0" smtClean="0"/>
              <a:t> and Cropping Intensity changes in response to </a:t>
            </a:r>
          </a:p>
          <a:p>
            <a:endParaRPr lang="en-US" dirty="0"/>
          </a:p>
          <a:p>
            <a:r>
              <a:rPr lang="en-US" dirty="0" smtClean="0"/>
              <a:t>Market Price</a:t>
            </a:r>
          </a:p>
          <a:p>
            <a:endParaRPr lang="en-US" dirty="0"/>
          </a:p>
          <a:p>
            <a:r>
              <a:rPr lang="en-US" dirty="0" smtClean="0"/>
              <a:t>Transport Cost</a:t>
            </a:r>
          </a:p>
          <a:p>
            <a:endParaRPr lang="en-US" dirty="0"/>
          </a:p>
          <a:p>
            <a:r>
              <a:rPr lang="en-US" dirty="0" smtClean="0"/>
              <a:t>Yield Per Hectare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466" y="3505200"/>
            <a:ext cx="481965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1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Land Use Pattern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6553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Zone 1: Horticulture and Milk Production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Zone 2: Firewood and Lumbering Production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Zone 3: Three Zones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Intensive Crop Farming without Fallow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Crop Farming, Fallow and Pasture</a:t>
            </a:r>
          </a:p>
          <a:p>
            <a:pPr>
              <a:lnSpc>
                <a:spcPct val="20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Three Field System (Oat – Pasture – Fallow)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Zone 4: Livestock Farming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9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von thunen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58200" cy="616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57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von thunen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43950" cy="653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05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285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Kaustuv</dc:creator>
  <cp:lastModifiedBy>Kaustuv</cp:lastModifiedBy>
  <cp:revision>12</cp:revision>
  <dcterms:created xsi:type="dcterms:W3CDTF">2006-08-16T00:00:00Z</dcterms:created>
  <dcterms:modified xsi:type="dcterms:W3CDTF">2021-04-22T10:54:34Z</dcterms:modified>
</cp:coreProperties>
</file>