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8" r:id="rId3"/>
    <p:sldId id="263" r:id="rId4"/>
    <p:sldId id="257" r:id="rId5"/>
    <p:sldId id="264" r:id="rId6"/>
    <p:sldId id="265" r:id="rId7"/>
    <p:sldId id="259" r:id="rId8"/>
    <p:sldId id="267" r:id="rId9"/>
    <p:sldId id="266" r:id="rId10"/>
    <p:sldId id="268" r:id="rId11"/>
    <p:sldId id="269" r:id="rId12"/>
    <p:sldId id="270" r:id="rId13"/>
    <p:sldId id="271" r:id="rId14"/>
    <p:sldId id="27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3C5779-1796-4AD6-B34D-B164C2095EBA}" type="datetimeFigureOut">
              <a:rPr lang="en-US" smtClean="0"/>
              <a:t>12/19/2022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721607-B89F-43E2-91B0-C09787B13876}" type="slidenum">
              <a:rPr lang="en-US" smtClean="0"/>
              <a:t>‹#›</a:t>
            </a:fld>
            <a:endParaRPr lang="en-US"/>
          </a:p>
        </p:txBody>
      </p:sp>
    </p:spTree>
    <p:extLst>
      <p:ext uri="{BB962C8B-B14F-4D97-AF65-F5344CB8AC3E}">
        <p14:creationId xmlns:p14="http://schemas.microsoft.com/office/powerpoint/2010/main" val="1785217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D721607-B89F-43E2-91B0-C09787B13876}" type="slidenum">
              <a:rPr lang="en-US" smtClean="0"/>
              <a:t>6</a:t>
            </a:fld>
            <a:endParaRPr lang="en-US"/>
          </a:p>
        </p:txBody>
      </p:sp>
    </p:spTree>
    <p:extLst>
      <p:ext uri="{BB962C8B-B14F-4D97-AF65-F5344CB8AC3E}">
        <p14:creationId xmlns:p14="http://schemas.microsoft.com/office/powerpoint/2010/main" val="37928064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9960D25-6858-40B2-BF58-A25687798342}" type="datetimeFigureOut">
              <a:rPr lang="en-US" smtClean="0"/>
              <a:t>12/19/2022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2EA95-6910-46A4-B5A0-DF98AF0E1587}" type="slidenum">
              <a:rPr lang="en-US" smtClean="0"/>
              <a:t>‹#›</a:t>
            </a:fld>
            <a:endParaRPr lang="en-US"/>
          </a:p>
        </p:txBody>
      </p:sp>
    </p:spTree>
    <p:extLst>
      <p:ext uri="{BB962C8B-B14F-4D97-AF65-F5344CB8AC3E}">
        <p14:creationId xmlns:p14="http://schemas.microsoft.com/office/powerpoint/2010/main" val="3364906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960D25-6858-40B2-BF58-A25687798342}" type="datetimeFigureOut">
              <a:rPr lang="en-US" smtClean="0"/>
              <a:t>12/19/2022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2EA95-6910-46A4-B5A0-DF98AF0E1587}" type="slidenum">
              <a:rPr lang="en-US" smtClean="0"/>
              <a:t>‹#›</a:t>
            </a:fld>
            <a:endParaRPr lang="en-US"/>
          </a:p>
        </p:txBody>
      </p:sp>
    </p:spTree>
    <p:extLst>
      <p:ext uri="{BB962C8B-B14F-4D97-AF65-F5344CB8AC3E}">
        <p14:creationId xmlns:p14="http://schemas.microsoft.com/office/powerpoint/2010/main" val="30578679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960D25-6858-40B2-BF58-A25687798342}" type="datetimeFigureOut">
              <a:rPr lang="en-US" smtClean="0"/>
              <a:t>12/19/2022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2EA95-6910-46A4-B5A0-DF98AF0E1587}" type="slidenum">
              <a:rPr lang="en-US" smtClean="0"/>
              <a:t>‹#›</a:t>
            </a:fld>
            <a:endParaRPr lang="en-US"/>
          </a:p>
        </p:txBody>
      </p:sp>
    </p:spTree>
    <p:extLst>
      <p:ext uri="{BB962C8B-B14F-4D97-AF65-F5344CB8AC3E}">
        <p14:creationId xmlns:p14="http://schemas.microsoft.com/office/powerpoint/2010/main" val="1220438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9960D25-6858-40B2-BF58-A25687798342}" type="datetimeFigureOut">
              <a:rPr lang="en-US" smtClean="0"/>
              <a:t>12/19/2022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2EA95-6910-46A4-B5A0-DF98AF0E1587}" type="slidenum">
              <a:rPr lang="en-US" smtClean="0"/>
              <a:t>‹#›</a:t>
            </a:fld>
            <a:endParaRPr lang="en-US"/>
          </a:p>
        </p:txBody>
      </p:sp>
    </p:spTree>
    <p:extLst>
      <p:ext uri="{BB962C8B-B14F-4D97-AF65-F5344CB8AC3E}">
        <p14:creationId xmlns:p14="http://schemas.microsoft.com/office/powerpoint/2010/main" val="3546934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9960D25-6858-40B2-BF58-A25687798342}" type="datetimeFigureOut">
              <a:rPr lang="en-US" smtClean="0"/>
              <a:t>12/19/2022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52EA95-6910-46A4-B5A0-DF98AF0E1587}" type="slidenum">
              <a:rPr lang="en-US" smtClean="0"/>
              <a:t>‹#›</a:t>
            </a:fld>
            <a:endParaRPr lang="en-US"/>
          </a:p>
        </p:txBody>
      </p:sp>
    </p:spTree>
    <p:extLst>
      <p:ext uri="{BB962C8B-B14F-4D97-AF65-F5344CB8AC3E}">
        <p14:creationId xmlns:p14="http://schemas.microsoft.com/office/powerpoint/2010/main" val="12011293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9960D25-6858-40B2-BF58-A25687798342}" type="datetimeFigureOut">
              <a:rPr lang="en-US" smtClean="0"/>
              <a:t>12/19/2022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52EA95-6910-46A4-B5A0-DF98AF0E1587}" type="slidenum">
              <a:rPr lang="en-US" smtClean="0"/>
              <a:t>‹#›</a:t>
            </a:fld>
            <a:endParaRPr lang="en-US"/>
          </a:p>
        </p:txBody>
      </p:sp>
    </p:spTree>
    <p:extLst>
      <p:ext uri="{BB962C8B-B14F-4D97-AF65-F5344CB8AC3E}">
        <p14:creationId xmlns:p14="http://schemas.microsoft.com/office/powerpoint/2010/main" val="4101564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9960D25-6858-40B2-BF58-A25687798342}" type="datetimeFigureOut">
              <a:rPr lang="en-US" smtClean="0"/>
              <a:t>12/19/2022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52EA95-6910-46A4-B5A0-DF98AF0E1587}" type="slidenum">
              <a:rPr lang="en-US" smtClean="0"/>
              <a:t>‹#›</a:t>
            </a:fld>
            <a:endParaRPr lang="en-US"/>
          </a:p>
        </p:txBody>
      </p:sp>
    </p:spTree>
    <p:extLst>
      <p:ext uri="{BB962C8B-B14F-4D97-AF65-F5344CB8AC3E}">
        <p14:creationId xmlns:p14="http://schemas.microsoft.com/office/powerpoint/2010/main" val="41811171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9960D25-6858-40B2-BF58-A25687798342}" type="datetimeFigureOut">
              <a:rPr lang="en-US" smtClean="0"/>
              <a:t>12/19/2022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52EA95-6910-46A4-B5A0-DF98AF0E1587}" type="slidenum">
              <a:rPr lang="en-US" smtClean="0"/>
              <a:t>‹#›</a:t>
            </a:fld>
            <a:endParaRPr lang="en-US"/>
          </a:p>
        </p:txBody>
      </p:sp>
    </p:spTree>
    <p:extLst>
      <p:ext uri="{BB962C8B-B14F-4D97-AF65-F5344CB8AC3E}">
        <p14:creationId xmlns:p14="http://schemas.microsoft.com/office/powerpoint/2010/main" val="476092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960D25-6858-40B2-BF58-A25687798342}" type="datetimeFigureOut">
              <a:rPr lang="en-US" smtClean="0"/>
              <a:t>12/19/2022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52EA95-6910-46A4-B5A0-DF98AF0E1587}" type="slidenum">
              <a:rPr lang="en-US" smtClean="0"/>
              <a:t>‹#›</a:t>
            </a:fld>
            <a:endParaRPr lang="en-US"/>
          </a:p>
        </p:txBody>
      </p:sp>
    </p:spTree>
    <p:extLst>
      <p:ext uri="{BB962C8B-B14F-4D97-AF65-F5344CB8AC3E}">
        <p14:creationId xmlns:p14="http://schemas.microsoft.com/office/powerpoint/2010/main" val="2611397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960D25-6858-40B2-BF58-A25687798342}" type="datetimeFigureOut">
              <a:rPr lang="en-US" smtClean="0"/>
              <a:t>12/19/2022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52EA95-6910-46A4-B5A0-DF98AF0E1587}" type="slidenum">
              <a:rPr lang="en-US" smtClean="0"/>
              <a:t>‹#›</a:t>
            </a:fld>
            <a:endParaRPr lang="en-US"/>
          </a:p>
        </p:txBody>
      </p:sp>
    </p:spTree>
    <p:extLst>
      <p:ext uri="{BB962C8B-B14F-4D97-AF65-F5344CB8AC3E}">
        <p14:creationId xmlns:p14="http://schemas.microsoft.com/office/powerpoint/2010/main" val="24235095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9960D25-6858-40B2-BF58-A25687798342}" type="datetimeFigureOut">
              <a:rPr lang="en-US" smtClean="0"/>
              <a:t>12/19/2022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52EA95-6910-46A4-B5A0-DF98AF0E1587}" type="slidenum">
              <a:rPr lang="en-US" smtClean="0"/>
              <a:t>‹#›</a:t>
            </a:fld>
            <a:endParaRPr lang="en-US"/>
          </a:p>
        </p:txBody>
      </p:sp>
    </p:spTree>
    <p:extLst>
      <p:ext uri="{BB962C8B-B14F-4D97-AF65-F5344CB8AC3E}">
        <p14:creationId xmlns:p14="http://schemas.microsoft.com/office/powerpoint/2010/main" val="2035197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FEFD1"/>
            </a:gs>
            <a:gs pos="64999">
              <a:srgbClr val="F0EBD5"/>
            </a:gs>
            <a:gs pos="100000">
              <a:srgbClr val="D1C39F"/>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960D25-6858-40B2-BF58-A25687798342}" type="datetimeFigureOut">
              <a:rPr lang="en-US" smtClean="0"/>
              <a:t>12/19/2022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52EA95-6910-46A4-B5A0-DF98AF0E1587}" type="slidenum">
              <a:rPr lang="en-US" smtClean="0"/>
              <a:t>‹#›</a:t>
            </a:fld>
            <a:endParaRPr lang="en-US"/>
          </a:p>
        </p:txBody>
      </p:sp>
    </p:spTree>
    <p:extLst>
      <p:ext uri="{BB962C8B-B14F-4D97-AF65-F5344CB8AC3E}">
        <p14:creationId xmlns:p14="http://schemas.microsoft.com/office/powerpoint/2010/main" val="2149623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chemeClr val="accent3">
                    <a:lumMod val="75000"/>
                  </a:schemeClr>
                </a:solidFill>
                <a:latin typeface="Algerian" pitchFamily="82" charset="0"/>
                <a:cs typeface="Times New Roman" pitchFamily="18" charset="0"/>
              </a:rPr>
              <a:t>Map Projection</a:t>
            </a:r>
            <a:endParaRPr lang="en-US" b="1" dirty="0">
              <a:solidFill>
                <a:schemeClr val="accent3">
                  <a:lumMod val="75000"/>
                </a:schemeClr>
              </a:solidFill>
              <a:latin typeface="Algerian" pitchFamily="82" charset="0"/>
              <a:cs typeface="Times New Roman" pitchFamily="18" charset="0"/>
            </a:endParaRPr>
          </a:p>
        </p:txBody>
      </p:sp>
      <p:sp>
        <p:nvSpPr>
          <p:cNvPr id="3" name="Subtitle 2"/>
          <p:cNvSpPr>
            <a:spLocks noGrp="1"/>
          </p:cNvSpPr>
          <p:nvPr>
            <p:ph type="subTitle" idx="1"/>
          </p:nvPr>
        </p:nvSpPr>
        <p:spPr/>
        <p:txBody>
          <a:bodyPr/>
          <a:lstStyle/>
          <a:p>
            <a:r>
              <a:rPr lang="en-US" b="1" dirty="0" smtClean="0">
                <a:solidFill>
                  <a:schemeClr val="accent2"/>
                </a:solidFill>
                <a:latin typeface="Times New Roman" pitchFamily="18" charset="0"/>
                <a:cs typeface="Times New Roman" pitchFamily="18" charset="0"/>
              </a:rPr>
              <a:t>Prepared by </a:t>
            </a:r>
            <a:r>
              <a:rPr lang="en-US" b="1" dirty="0" smtClean="0">
                <a:solidFill>
                  <a:schemeClr val="accent2"/>
                </a:solidFill>
                <a:latin typeface="Times New Roman" pitchFamily="18" charset="0"/>
                <a:cs typeface="Times New Roman" pitchFamily="18" charset="0"/>
              </a:rPr>
              <a:t> Prof. M.R</a:t>
            </a:r>
            <a:endParaRPr lang="en-US" b="1" dirty="0">
              <a:solidFill>
                <a:schemeClr val="accent2"/>
              </a:solidFill>
              <a:latin typeface="Times New Roman" pitchFamily="18" charset="0"/>
              <a:cs typeface="Times New Roman" pitchFamily="18" charset="0"/>
            </a:endParaRPr>
          </a:p>
        </p:txBody>
      </p:sp>
    </p:spTree>
    <p:extLst>
      <p:ext uri="{BB962C8B-B14F-4D97-AF65-F5344CB8AC3E}">
        <p14:creationId xmlns:p14="http://schemas.microsoft.com/office/powerpoint/2010/main" val="30001705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solidFill>
                  <a:schemeClr val="accent6">
                    <a:lumMod val="75000"/>
                  </a:schemeClr>
                </a:solidFill>
                <a:latin typeface="Algerian" pitchFamily="82" charset="0"/>
                <a:ea typeface="+mn-ea"/>
                <a:cs typeface="+mn-cs"/>
              </a:rPr>
              <a:t>Zenithal projection</a:t>
            </a:r>
            <a:endParaRPr lang="en-US" sz="4000" dirty="0">
              <a:solidFill>
                <a:schemeClr val="accent6">
                  <a:lumMod val="75000"/>
                </a:schemeClr>
              </a:solidFill>
              <a:latin typeface="Algerian" pitchFamily="82" charset="0"/>
            </a:endParaRPr>
          </a:p>
        </p:txBody>
      </p:sp>
      <p:sp>
        <p:nvSpPr>
          <p:cNvPr id="3" name="Content Placeholder 2"/>
          <p:cNvSpPr>
            <a:spLocks noGrp="1"/>
          </p:cNvSpPr>
          <p:nvPr>
            <p:ph sz="half" idx="1"/>
          </p:nvPr>
        </p:nvSpPr>
        <p:spPr/>
        <p:txBody>
          <a:bodyPr/>
          <a:lstStyle/>
          <a:p>
            <a:r>
              <a:rPr lang="en-US" sz="2200" dirty="0">
                <a:solidFill>
                  <a:prstClr val="black"/>
                </a:solidFill>
              </a:rPr>
              <a:t>Zenithal projection is directly obtained on a plane surface when plane touches the globe at a point and the </a:t>
            </a:r>
            <a:r>
              <a:rPr lang="en-US" sz="2200" dirty="0" err="1">
                <a:solidFill>
                  <a:prstClr val="black"/>
                </a:solidFill>
              </a:rPr>
              <a:t>graticule</a:t>
            </a:r>
            <a:r>
              <a:rPr lang="en-US" sz="2200" dirty="0">
                <a:solidFill>
                  <a:prstClr val="black"/>
                </a:solidFill>
              </a:rPr>
              <a:t> is projected on it. Generally, the plane is so placed on the globe that it touches the globe at one of the poles. These projections are further subdivided into normal, oblique or polar as per the position of the plane touching the globe.</a:t>
            </a:r>
            <a:endParaRPr lang="en-US" dirty="0"/>
          </a:p>
        </p:txBody>
      </p:sp>
      <p:pic>
        <p:nvPicPr>
          <p:cNvPr id="10242"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8200" y="1752600"/>
            <a:ext cx="4038600" cy="44195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893747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solidFill>
                  <a:prstClr val="black"/>
                </a:solidFill>
                <a:latin typeface="Algerian" pitchFamily="82" charset="0"/>
              </a:rPr>
              <a:t>CLASSIFICATION OF MAP PROJECTIONS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Global Properties: As mentioned above, the correctness of area, shape, direction and distances are the four major global properties to be preserved in a map. </a:t>
            </a:r>
          </a:p>
          <a:p>
            <a:r>
              <a:rPr lang="en-US" dirty="0" smtClean="0"/>
              <a:t>on the basis of global properties, projections are classified into equal area, orthomorphic, azimuthal and </a:t>
            </a:r>
            <a:r>
              <a:rPr lang="en-US" dirty="0" err="1" smtClean="0"/>
              <a:t>equi</a:t>
            </a:r>
            <a:r>
              <a:rPr lang="en-US" dirty="0" smtClean="0"/>
              <a:t>-distant projections.</a:t>
            </a:r>
          </a:p>
          <a:p>
            <a:r>
              <a:rPr lang="en-US" dirty="0" smtClean="0"/>
              <a:t> </a:t>
            </a:r>
            <a:r>
              <a:rPr lang="en-US" dirty="0" smtClean="0">
                <a:solidFill>
                  <a:schemeClr val="accent6">
                    <a:lumMod val="75000"/>
                  </a:schemeClr>
                </a:solidFill>
                <a:latin typeface="Algerian" pitchFamily="82" charset="0"/>
              </a:rPr>
              <a:t>Equal Area Projection </a:t>
            </a:r>
            <a:r>
              <a:rPr lang="en-US" dirty="0" smtClean="0"/>
              <a:t>is also called homolographic projection. It is that projection in which areas of various parts of the earth are represented correctly. </a:t>
            </a:r>
          </a:p>
          <a:p>
            <a:r>
              <a:rPr lang="en-US" dirty="0" smtClean="0"/>
              <a:t>.</a:t>
            </a:r>
            <a:endParaRPr lang="en-US" dirty="0"/>
          </a:p>
        </p:txBody>
      </p:sp>
    </p:spTree>
    <p:extLst>
      <p:ext uri="{BB962C8B-B14F-4D97-AF65-F5344CB8AC3E}">
        <p14:creationId xmlns:p14="http://schemas.microsoft.com/office/powerpoint/2010/main" val="36340611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prstClr val="black"/>
                </a:solidFill>
                <a:latin typeface="Algerian" pitchFamily="82" charset="0"/>
              </a:rPr>
              <a:t>CLASSIFICATION OF MAP PROJECTIONS</a:t>
            </a:r>
            <a:endParaRPr lang="en-US" dirty="0"/>
          </a:p>
        </p:txBody>
      </p:sp>
      <p:sp>
        <p:nvSpPr>
          <p:cNvPr id="3" name="Content Placeholder 2"/>
          <p:cNvSpPr>
            <a:spLocks noGrp="1"/>
          </p:cNvSpPr>
          <p:nvPr>
            <p:ph idx="1"/>
          </p:nvPr>
        </p:nvSpPr>
        <p:spPr/>
        <p:txBody>
          <a:bodyPr>
            <a:normAutofit lnSpcReduction="10000"/>
          </a:bodyPr>
          <a:lstStyle/>
          <a:p>
            <a:pPr lvl="0"/>
            <a:r>
              <a:rPr lang="en-US" sz="2400" dirty="0">
                <a:solidFill>
                  <a:schemeClr val="accent6">
                    <a:lumMod val="75000"/>
                  </a:schemeClr>
                </a:solidFill>
                <a:latin typeface="Algerian" pitchFamily="82" charset="0"/>
                <a:cs typeface="Times New Roman" pitchFamily="18" charset="0"/>
              </a:rPr>
              <a:t>Orthomorphic or True-Shape projection </a:t>
            </a:r>
            <a:r>
              <a:rPr lang="en-US" sz="2400" dirty="0">
                <a:solidFill>
                  <a:prstClr val="black"/>
                </a:solidFill>
                <a:latin typeface="Times New Roman" pitchFamily="18" charset="0"/>
                <a:cs typeface="Times New Roman" pitchFamily="18" charset="0"/>
              </a:rPr>
              <a:t>is one in which shapes of various areas are portrayed correctly. The shape is generally maintained at the cost of the correctness of area.</a:t>
            </a:r>
          </a:p>
          <a:p>
            <a:pPr lvl="0"/>
            <a:r>
              <a:rPr lang="en-US" sz="2400" dirty="0">
                <a:solidFill>
                  <a:prstClr val="black"/>
                </a:solidFill>
                <a:latin typeface="Times New Roman" pitchFamily="18" charset="0"/>
                <a:cs typeface="Times New Roman" pitchFamily="18" charset="0"/>
              </a:rPr>
              <a:t> </a:t>
            </a:r>
            <a:r>
              <a:rPr lang="en-US" sz="2400" dirty="0">
                <a:solidFill>
                  <a:schemeClr val="accent6">
                    <a:lumMod val="75000"/>
                  </a:schemeClr>
                </a:solidFill>
                <a:latin typeface="Algerian" pitchFamily="82" charset="0"/>
                <a:cs typeface="Times New Roman" pitchFamily="18" charset="0"/>
              </a:rPr>
              <a:t>Azimuthal or True-Bearing projection </a:t>
            </a:r>
            <a:r>
              <a:rPr lang="en-US" sz="2400" dirty="0">
                <a:solidFill>
                  <a:prstClr val="black"/>
                </a:solidFill>
                <a:latin typeface="Times New Roman" pitchFamily="18" charset="0"/>
                <a:cs typeface="Times New Roman" pitchFamily="18" charset="0"/>
              </a:rPr>
              <a:t>is one on which the direction of all points from the </a:t>
            </a:r>
            <a:r>
              <a:rPr lang="en-US" sz="2400" dirty="0" err="1">
                <a:solidFill>
                  <a:prstClr val="black"/>
                </a:solidFill>
                <a:latin typeface="Times New Roman" pitchFamily="18" charset="0"/>
                <a:cs typeface="Times New Roman" pitchFamily="18" charset="0"/>
              </a:rPr>
              <a:t>centre</a:t>
            </a:r>
            <a:r>
              <a:rPr lang="en-US" sz="2400" dirty="0">
                <a:solidFill>
                  <a:prstClr val="black"/>
                </a:solidFill>
                <a:latin typeface="Times New Roman" pitchFamily="18" charset="0"/>
                <a:cs typeface="Times New Roman" pitchFamily="18" charset="0"/>
              </a:rPr>
              <a:t> is correctly represented.</a:t>
            </a:r>
          </a:p>
          <a:p>
            <a:pPr lvl="0"/>
            <a:r>
              <a:rPr lang="en-US" sz="2400" dirty="0">
                <a:solidFill>
                  <a:prstClr val="black"/>
                </a:solidFill>
                <a:latin typeface="Times New Roman" pitchFamily="18" charset="0"/>
                <a:cs typeface="Times New Roman" pitchFamily="18" charset="0"/>
              </a:rPr>
              <a:t> </a:t>
            </a:r>
            <a:r>
              <a:rPr lang="en-US" sz="2400" dirty="0" err="1">
                <a:solidFill>
                  <a:schemeClr val="accent6">
                    <a:lumMod val="75000"/>
                  </a:schemeClr>
                </a:solidFill>
                <a:latin typeface="Algerian" pitchFamily="82" charset="0"/>
                <a:cs typeface="Times New Roman" pitchFamily="18" charset="0"/>
              </a:rPr>
              <a:t>Equi</a:t>
            </a:r>
            <a:r>
              <a:rPr lang="en-US" sz="2400" dirty="0">
                <a:solidFill>
                  <a:schemeClr val="accent6">
                    <a:lumMod val="75000"/>
                  </a:schemeClr>
                </a:solidFill>
                <a:latin typeface="Algerian" pitchFamily="82" charset="0"/>
                <a:cs typeface="Times New Roman" pitchFamily="18" charset="0"/>
              </a:rPr>
              <a:t>-distant or True Scale projection</a:t>
            </a:r>
            <a:r>
              <a:rPr lang="en-US" sz="2400" dirty="0">
                <a:solidFill>
                  <a:prstClr val="black"/>
                </a:solidFill>
                <a:latin typeface="Times New Roman" pitchFamily="18" charset="0"/>
                <a:cs typeface="Times New Roman" pitchFamily="18" charset="0"/>
              </a:rPr>
              <a:t> is that where the distance or scale is correctly maintained. However, there is no such projection, which maintains the scale correctly throughout. It can be maintained correctly only along some selected parallels and meridians as per the requirement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17663138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solidFill>
                  <a:prstClr val="black"/>
                </a:solidFill>
                <a:latin typeface="Algerian" pitchFamily="82" charset="0"/>
              </a:rPr>
              <a:t>CLASSIFICATION OF MAP PROJECTIONS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 </a:t>
            </a:r>
            <a:r>
              <a:rPr lang="en-US" dirty="0" smtClean="0">
                <a:solidFill>
                  <a:schemeClr val="accent2"/>
                </a:solidFill>
                <a:latin typeface="Algerian" pitchFamily="82" charset="0"/>
              </a:rPr>
              <a:t>Source of Light</a:t>
            </a:r>
            <a:r>
              <a:rPr lang="en-US" dirty="0" smtClean="0">
                <a:latin typeface="Algerian" pitchFamily="82" charset="0"/>
              </a:rPr>
              <a:t>: </a:t>
            </a:r>
            <a:r>
              <a:rPr lang="en-US" dirty="0" smtClean="0">
                <a:latin typeface="Times New Roman" pitchFamily="18" charset="0"/>
                <a:cs typeface="Times New Roman" pitchFamily="18" charset="0"/>
              </a:rPr>
              <a:t>On the basis of location of source of light, projections may be classified as gnomonic, stereographic and orthographic.</a:t>
            </a:r>
          </a:p>
          <a:p>
            <a:r>
              <a:rPr lang="en-US" dirty="0" smtClean="0"/>
              <a:t> </a:t>
            </a:r>
            <a:r>
              <a:rPr lang="en-US" dirty="0" smtClean="0">
                <a:latin typeface="Algerian" pitchFamily="82" charset="0"/>
              </a:rPr>
              <a:t>Gnomonic projection </a:t>
            </a:r>
            <a:r>
              <a:rPr lang="en-US" dirty="0" smtClean="0">
                <a:latin typeface="Times New Roman" pitchFamily="18" charset="0"/>
                <a:cs typeface="Times New Roman" pitchFamily="18" charset="0"/>
              </a:rPr>
              <a:t>is obtained by putting the light at the </a:t>
            </a:r>
            <a:r>
              <a:rPr lang="en-US" dirty="0" err="1" smtClean="0">
                <a:solidFill>
                  <a:schemeClr val="accent2"/>
                </a:solidFill>
                <a:latin typeface="Times New Roman" pitchFamily="18" charset="0"/>
                <a:cs typeface="Times New Roman" pitchFamily="18" charset="0"/>
              </a:rPr>
              <a:t>centre</a:t>
            </a:r>
            <a:r>
              <a:rPr lang="en-US" dirty="0" smtClean="0">
                <a:latin typeface="Times New Roman" pitchFamily="18" charset="0"/>
                <a:cs typeface="Times New Roman" pitchFamily="18" charset="0"/>
              </a:rPr>
              <a:t> of the globe. </a:t>
            </a:r>
          </a:p>
          <a:p>
            <a:r>
              <a:rPr lang="en-US" dirty="0" smtClean="0">
                <a:latin typeface="Algerian" pitchFamily="82" charset="0"/>
              </a:rPr>
              <a:t>Stereographic projection </a:t>
            </a:r>
            <a:r>
              <a:rPr lang="en-US" dirty="0" smtClean="0">
                <a:latin typeface="Times New Roman" pitchFamily="18" charset="0"/>
                <a:cs typeface="Times New Roman" pitchFamily="18" charset="0"/>
              </a:rPr>
              <a:t>is drawn when the source of light is placed at the periphery of the globe </a:t>
            </a:r>
            <a:r>
              <a:rPr lang="en-US" dirty="0" smtClean="0">
                <a:solidFill>
                  <a:schemeClr val="accent2"/>
                </a:solidFill>
                <a:latin typeface="Times New Roman" pitchFamily="18" charset="0"/>
                <a:cs typeface="Times New Roman" pitchFamily="18" charset="0"/>
              </a:rPr>
              <a:t>at a point diametrically opposite to the point at which the plane surface touches the globe. </a:t>
            </a:r>
          </a:p>
          <a:p>
            <a:r>
              <a:rPr lang="en-US" dirty="0" smtClean="0">
                <a:latin typeface="Algerian" pitchFamily="82" charset="0"/>
              </a:rPr>
              <a:t>Orthographic projection </a:t>
            </a:r>
            <a:r>
              <a:rPr lang="en-US" dirty="0" smtClean="0">
                <a:latin typeface="Times New Roman" pitchFamily="18" charset="0"/>
                <a:cs typeface="Times New Roman" pitchFamily="18" charset="0"/>
              </a:rPr>
              <a:t>is drawn when the source of light is placed </a:t>
            </a:r>
            <a:r>
              <a:rPr lang="en-US" dirty="0" smtClean="0">
                <a:solidFill>
                  <a:schemeClr val="accent2"/>
                </a:solidFill>
                <a:latin typeface="Times New Roman" pitchFamily="18" charset="0"/>
                <a:cs typeface="Times New Roman" pitchFamily="18" charset="0"/>
              </a:rPr>
              <a:t>at infinity from the globe</a:t>
            </a:r>
            <a:r>
              <a:rPr lang="en-US" dirty="0" smtClean="0">
                <a:latin typeface="Times New Roman" pitchFamily="18" charset="0"/>
                <a:cs typeface="Times New Roman" pitchFamily="18" charset="0"/>
              </a:rPr>
              <a:t>, opposite to the point at which the plane surface touches the globe. </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21087330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5000" y="1143000"/>
            <a:ext cx="5181600" cy="400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796099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143000"/>
            <a:ext cx="6858000" cy="434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399752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1066800"/>
            <a:ext cx="68580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624350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838200"/>
            <a:ext cx="6858000" cy="502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163305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latin typeface="Algerian" pitchFamily="82" charset="0"/>
              </a:rPr>
              <a:t>CLASSIFICATION OF MAP PROJECTIONS</a:t>
            </a:r>
            <a:endParaRPr lang="en-US" sz="4000" dirty="0">
              <a:latin typeface="Algerian" pitchFamily="82" charset="0"/>
            </a:endParaRPr>
          </a:p>
        </p:txBody>
      </p:sp>
      <p:sp>
        <p:nvSpPr>
          <p:cNvPr id="3" name="Content Placeholder 2"/>
          <p:cNvSpPr>
            <a:spLocks noGrp="1"/>
          </p:cNvSpPr>
          <p:nvPr>
            <p:ph idx="1"/>
          </p:nvPr>
        </p:nvSpPr>
        <p:spPr/>
        <p:txBody>
          <a:bodyPr>
            <a:normAutofit fontScale="77500" lnSpcReduction="20000"/>
          </a:bodyPr>
          <a:lstStyle/>
          <a:p>
            <a:r>
              <a:rPr lang="en-US" dirty="0" smtClean="0"/>
              <a:t> </a:t>
            </a:r>
            <a:r>
              <a:rPr lang="en-US" dirty="0" smtClean="0">
                <a:latin typeface="Times New Roman" pitchFamily="18" charset="0"/>
                <a:cs typeface="Times New Roman" pitchFamily="18" charset="0"/>
              </a:rPr>
              <a:t>Drawing Techniques: On the basis of method of construction, projections are generally classified into perspective, non-perspective and conventional or mathematical. </a:t>
            </a:r>
          </a:p>
          <a:p>
            <a:r>
              <a:rPr lang="en-US" dirty="0" smtClean="0">
                <a:solidFill>
                  <a:schemeClr val="accent6">
                    <a:lumMod val="75000"/>
                  </a:schemeClr>
                </a:solidFill>
                <a:latin typeface="Times New Roman" pitchFamily="18" charset="0"/>
                <a:cs typeface="Times New Roman" pitchFamily="18" charset="0"/>
              </a:rPr>
              <a:t>Perspective projections </a:t>
            </a:r>
            <a:r>
              <a:rPr lang="en-US" dirty="0" smtClean="0">
                <a:latin typeface="Times New Roman" pitchFamily="18" charset="0"/>
                <a:cs typeface="Times New Roman" pitchFamily="18" charset="0"/>
              </a:rPr>
              <a:t>can be drawn taking the help of a source of light by projecting the image of a network of parallels and meridians of a globe on developable surface. </a:t>
            </a:r>
          </a:p>
          <a:p>
            <a:r>
              <a:rPr lang="en-US" dirty="0" smtClean="0">
                <a:solidFill>
                  <a:schemeClr val="accent6">
                    <a:lumMod val="75000"/>
                  </a:schemeClr>
                </a:solidFill>
                <a:latin typeface="Times New Roman" pitchFamily="18" charset="0"/>
                <a:cs typeface="Times New Roman" pitchFamily="18" charset="0"/>
              </a:rPr>
              <a:t>Non–perspective projections </a:t>
            </a:r>
            <a:r>
              <a:rPr lang="en-US" dirty="0" smtClean="0">
                <a:latin typeface="Times New Roman" pitchFamily="18" charset="0"/>
                <a:cs typeface="Times New Roman" pitchFamily="18" charset="0"/>
              </a:rPr>
              <a:t>are developed without the help of a source of light or casting shadow on surfaces, which can be flattened. </a:t>
            </a:r>
          </a:p>
          <a:p>
            <a:r>
              <a:rPr lang="en-US" dirty="0" smtClean="0">
                <a:solidFill>
                  <a:schemeClr val="accent6">
                    <a:lumMod val="75000"/>
                  </a:schemeClr>
                </a:solidFill>
                <a:latin typeface="Times New Roman" pitchFamily="18" charset="0"/>
                <a:cs typeface="Times New Roman" pitchFamily="18" charset="0"/>
              </a:rPr>
              <a:t>Mathematical or conventional projections </a:t>
            </a:r>
            <a:r>
              <a:rPr lang="en-US" dirty="0" smtClean="0">
                <a:latin typeface="Times New Roman" pitchFamily="18" charset="0"/>
                <a:cs typeface="Times New Roman" pitchFamily="18" charset="0"/>
              </a:rPr>
              <a:t>are those, which are derived by mathematical computation, and formulae and have little relations with the projected image.</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6502103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dirty="0">
                <a:solidFill>
                  <a:prstClr val="black"/>
                </a:solidFill>
                <a:latin typeface="Algerian" pitchFamily="82" charset="0"/>
              </a:rPr>
              <a:t>CLASSIFICATION OF MAP PROJECTIONS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solidFill>
                  <a:schemeClr val="accent6">
                    <a:lumMod val="75000"/>
                  </a:schemeClr>
                </a:solidFill>
                <a:latin typeface="Algerian" pitchFamily="82" charset="0"/>
                <a:cs typeface="Times New Roman" pitchFamily="18" charset="0"/>
              </a:rPr>
              <a:t>Developable Surface</a:t>
            </a:r>
            <a:r>
              <a:rPr lang="en-US" dirty="0" smtClean="0"/>
              <a:t>: A developable surface is one, which can be flattened, and on which, a network of latitude and longitude can be projected. </a:t>
            </a:r>
          </a:p>
          <a:p>
            <a:r>
              <a:rPr lang="en-US" dirty="0" smtClean="0">
                <a:solidFill>
                  <a:schemeClr val="accent6">
                    <a:lumMod val="75000"/>
                  </a:schemeClr>
                </a:solidFill>
                <a:latin typeface="Algerian" pitchFamily="82" charset="0"/>
              </a:rPr>
              <a:t>A non-developable surface</a:t>
            </a:r>
            <a:r>
              <a:rPr lang="en-US" dirty="0" smtClean="0"/>
              <a:t> is one, which cannot be flattened without shrinking, breaking or creasing. </a:t>
            </a:r>
            <a:r>
              <a:rPr lang="en-US" i="1" dirty="0" smtClean="0">
                <a:solidFill>
                  <a:schemeClr val="tx2">
                    <a:lumMod val="60000"/>
                    <a:lumOff val="40000"/>
                  </a:schemeClr>
                </a:solidFill>
              </a:rPr>
              <a:t>A globe or spherical surface has the property of non-developable surface whereas a cylinder, a cone and a plane have the property of developable surface.</a:t>
            </a:r>
          </a:p>
          <a:p>
            <a:r>
              <a:rPr lang="en-US" dirty="0" smtClean="0"/>
              <a:t> On the basis of nature of developable surface, the projections are classified as cylindrical, conical and zenithal projections. </a:t>
            </a:r>
            <a:endParaRPr lang="en-US" dirty="0"/>
          </a:p>
        </p:txBody>
      </p:sp>
    </p:spTree>
    <p:extLst>
      <p:ext uri="{BB962C8B-B14F-4D97-AF65-F5344CB8AC3E}">
        <p14:creationId xmlns:p14="http://schemas.microsoft.com/office/powerpoint/2010/main" val="6513086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609600"/>
            <a:ext cx="8077200" cy="556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885940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solidFill>
                  <a:schemeClr val="accent6">
                    <a:lumMod val="75000"/>
                  </a:schemeClr>
                </a:solidFill>
                <a:latin typeface="Algerian" pitchFamily="82" charset="0"/>
                <a:ea typeface="+mn-ea"/>
                <a:cs typeface="+mn-cs"/>
              </a:rPr>
              <a:t>Conical projection</a:t>
            </a:r>
            <a:endParaRPr lang="en-US" sz="4000" b="1" dirty="0">
              <a:solidFill>
                <a:schemeClr val="accent6">
                  <a:lumMod val="75000"/>
                </a:schemeClr>
              </a:solidFill>
              <a:latin typeface="Algerian" pitchFamily="82" charset="0"/>
            </a:endParaRPr>
          </a:p>
        </p:txBody>
      </p:sp>
      <p:sp>
        <p:nvSpPr>
          <p:cNvPr id="3" name="Content Placeholder 2"/>
          <p:cNvSpPr>
            <a:spLocks noGrp="1"/>
          </p:cNvSpPr>
          <p:nvPr>
            <p:ph sz="half" idx="1"/>
          </p:nvPr>
        </p:nvSpPr>
        <p:spPr>
          <a:xfrm>
            <a:off x="457200" y="1600200"/>
            <a:ext cx="3505200" cy="4525963"/>
          </a:xfrm>
        </p:spPr>
        <p:txBody>
          <a:bodyPr/>
          <a:lstStyle/>
          <a:p>
            <a:r>
              <a:rPr lang="en-US" sz="1800" dirty="0">
                <a:solidFill>
                  <a:prstClr val="black"/>
                </a:solidFill>
              </a:rPr>
              <a:t>A Conical projection is drawn by wrapping a cone round the globe and the shadow of </a:t>
            </a:r>
            <a:r>
              <a:rPr lang="en-US" sz="1800" dirty="0" err="1">
                <a:solidFill>
                  <a:prstClr val="black"/>
                </a:solidFill>
              </a:rPr>
              <a:t>graticule</a:t>
            </a:r>
            <a:r>
              <a:rPr lang="en-US" sz="1800" dirty="0">
                <a:solidFill>
                  <a:prstClr val="black"/>
                </a:solidFill>
              </a:rPr>
              <a:t> network is projected on it. When the cone is cut open, a projection is obtained on a flat sheet.</a:t>
            </a:r>
            <a:endParaRPr lang="en-US" dirty="0"/>
          </a:p>
        </p:txBody>
      </p:sp>
      <p:pic>
        <p:nvPicPr>
          <p:cNvPr id="9218"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419600" y="1600200"/>
            <a:ext cx="42672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285210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accent6">
                    <a:lumMod val="75000"/>
                  </a:schemeClr>
                </a:solidFill>
                <a:latin typeface="Algerian" pitchFamily="82" charset="0"/>
              </a:rPr>
              <a:t>Cylindrical projection</a:t>
            </a:r>
            <a:endParaRPr lang="en-US" sz="4000" dirty="0">
              <a:solidFill>
                <a:schemeClr val="accent6">
                  <a:lumMod val="75000"/>
                </a:schemeClr>
              </a:solidFill>
              <a:latin typeface="Algerian" pitchFamily="82" charset="0"/>
            </a:endParaRPr>
          </a:p>
        </p:txBody>
      </p:sp>
      <p:sp>
        <p:nvSpPr>
          <p:cNvPr id="3" name="Content Placeholder 2"/>
          <p:cNvSpPr>
            <a:spLocks noGrp="1"/>
          </p:cNvSpPr>
          <p:nvPr>
            <p:ph sz="half" idx="1"/>
          </p:nvPr>
        </p:nvSpPr>
        <p:spPr/>
        <p:txBody>
          <a:bodyPr/>
          <a:lstStyle/>
          <a:p>
            <a:r>
              <a:rPr lang="en-US" sz="1800" dirty="0">
                <a:solidFill>
                  <a:prstClr val="black"/>
                </a:solidFill>
              </a:rPr>
              <a:t>Cylindrical projections are made through the use of cylindrical developable surface. A paper-made cylinder covers the globe, and the parallels and meridians are projected on it. When the cylinder is cut open, it provides a cylindrical projection on the plane sheet.</a:t>
            </a:r>
            <a:endParaRPr lang="en-US" dirty="0"/>
          </a:p>
        </p:txBody>
      </p:sp>
      <p:pic>
        <p:nvPicPr>
          <p:cNvPr id="8194" name="Picture 2"/>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8200" y="1600200"/>
            <a:ext cx="4038600" cy="3777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0689487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669</Words>
  <Application>Microsoft Office PowerPoint</Application>
  <PresentationFormat>On-screen Show (4:3)</PresentationFormat>
  <Paragraphs>32</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Map Projection</vt:lpstr>
      <vt:lpstr>PowerPoint Presentation</vt:lpstr>
      <vt:lpstr>PowerPoint Presentation</vt:lpstr>
      <vt:lpstr>PowerPoint Presentation</vt:lpstr>
      <vt:lpstr>CLASSIFICATION OF MAP PROJECTIONS</vt:lpstr>
      <vt:lpstr>CLASSIFICATION OF MAP PROJECTIONS</vt:lpstr>
      <vt:lpstr>PowerPoint Presentation</vt:lpstr>
      <vt:lpstr>Conical projection</vt:lpstr>
      <vt:lpstr>Cylindrical projection</vt:lpstr>
      <vt:lpstr>Zenithal projection</vt:lpstr>
      <vt:lpstr>CLASSIFICATION OF MAP PROJECTIONS</vt:lpstr>
      <vt:lpstr>CLASSIFICATION OF MAP PROJECTIONS</vt:lpstr>
      <vt:lpstr>CLASSIFICATION OF MAP PROJECTIONS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14</cp:revision>
  <dcterms:created xsi:type="dcterms:W3CDTF">2022-12-19T07:16:11Z</dcterms:created>
  <dcterms:modified xsi:type="dcterms:W3CDTF">2022-12-19T08:23:32Z</dcterms:modified>
</cp:coreProperties>
</file>