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778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9T09:15:49.214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0"/>
      <inkml:brushProperty name="anchorY" value="0"/>
      <inkml:brushProperty name="scaleFactor" value="0.5"/>
    </inkml:brush>
  </inkml:definitions>
  <inkml:trace contextRef="#ctx0" brushRef="#br0">925 581 24575,'0'0'0,"0"4"0,0 18 0,0 15 0,0 21 0,0 11 0,0 15 0,0 14 0,0 2 0,0-1 0,0-5 0,0-9 0,0-5 0,0-8 0,0-12 0,0-11 0,0-4 0,0-8 0,0-3 0,0-4 0,0 2 0,0 0 0,5-2 0,6-5 0,5-8 0,4-5 0,9-6 0,7-3 0,2-3 0,4-1 0,-2 0 0,3 0 0,-3 0 0,-8-5 0,1-10 0,-3-16 0,0 0 0,-8-11 0,5-6 0,0-3 0,-5-1 0,0-7 0,-6 5 0,1-5 0,-4 8 0,-3 0 0,-4 6 0,-3 6 0,-2 1 0,5 8 0,-1 3 0,-1 3 0,0 1 0,-1-6 0,-7 1 0,-6 4 0,-5 6 0,-11 1 0,2 0 0,-2-2 0,0 4 0,0 3 0,-5 0 0,-1 2 0,-5 3 0,1 3 0,2 2 0,6 7 0,3 11 0,23-11 0,-1 0 0,1-1 0,0 1 0,0-1 0,0 1 0,-3 6 0,-7 27 0,5 18 0,3 10 0,3-3 0,1 5 0,1-7 0,0-9 0,1 3 0,3-7 0,1-6 0,5-5 0,4-4 0,4-8 0,4-3 0,1-5 0,8-6 0,5-4 0,11-3 0,15-2 0,19-1 0,18-1 0,8-11 0,-1-10 0,-77 12 0,43-18 0,-44 14 0,38-24 0,-50 27 0,2-3 0,20-19 0,-26 20 0,0 0 0,19-28 0,-22 30 0,-1-3 0,11-22 0,-14 24 0,-1 0 0,0 0 0,3-17 0,8-33 0,-1 7 0,-5 9 0,-3 6 0,-3 2 0,-2-7 0,-1-9 0,-1 3 0,-1-2 0,0 6 0,6 5 0,0 6 0,0 4 0,-1 3 0,-1 2 0,0 28 0,-3-1 0,1-1 0,-1 0 0,1 0 0,-1 1 0,1-1 0,0 0 0,-1 0 0,1 1 0,0-1 0,-1 1 0,1-1 0,0 1 0,0-1 0,0 1 0,0-1 0,-1 1 0,1 0 0,2-1 0,-4 1 0,3-1 0,-1 1 0,0 0 0,0 0 0,0 0 0,0 0 0,1 0 0,-1 0 0,0 0 0,0 1 0,0-1 0,0 0 0,1 1 0,0 0 0,20 21 0,2 19 0,6 11 0,7 21 0,-5-2 0,5 5 0,-3 1 0,4 0 0,-1-3 0,-8-6 0,-2-11 0,-3-4 0,0-8 0,-21-44 0,-1 1 0,0 1 0,1-1 0,-1 1 0,1-1 0,-1 0 0,1 0 0,0 0 0,3 1 0,-3 0 0,-1-1 0,1-1 0,0 0 0,0 0 0,0 0 0,0 0 0,0 0 0,4 0 0,-4-5 0,0 3 0,0 0 0,0 0 0,-1 0 0,1-1 0,0 1 0,-1-1 0,1 1 0,-1-1 0,0 0 0,4-4 0,0-1 0,1-1 0,-1 0 0,-1-1 0,6-9 0,29-51 0,-8-1 0,-1-10 0,-9 4 0,4-7 0,0 0 0,0 5 0,-5 7 0,-5 10 0,-5 12 0,-5 9 0,2 7 0,-2 5 0,9 7 0,-14 21 0,1-1 0,-1 0 0,0 0 0,1 0 0,-1 1 0,1-1 0,-1 0 0,1 1 0,-1-1 0,1 1 0,2-1 0,-3 3 0,1-2 0,0 0 0,0 1 0,-1-1 0,1 1 0,0 0 0,-1 0 0,1-1 0,-1 1 0,1 0 0,-1 0 0,3 3 0,27 34 0,-3 14 0,-6 2 0,-6 9 0,-1 9 0,-4 0 0,-3 3 0,2-3 0,-2-5 0,-2-5 0,-1 2 0,-3 1 0,0-6 0,4-2 0,4-14 0,6-6 0,-2-7 0,4-4 0,2-7 0,2-5 0,7-12 0,-25-5 0,0 1 0,0 0 0,0 0 0,0 0 0,0 0 0,-1 0 0,6-5 0,-2 0 0,0 0 0,0-1 0,9-11 0,-9 7 0,0-1 0,9-20 0,8-42 0,-8-13 0,-7 1 0,-5 0 0,-2 8 0,-3 12 0,0 7 0,-1 11 0,1 4 0,0 6 0,0 4 0,1-1 0,0-2 0,-6-5 0,-9-3 0,-12-13 0,-4 2 0,3 0 0,-10 1 0,1 6 0,0 6 0,8 7 0,2 10 0,3 4 0,0 2 0,-5 5 0,-5 0 0,3-2 0,-9 4 0,2 2 0,-10 5 0,-14 2 0,-7 3 0,-7 1 0,-9 1 0,4 1 0,-1-1 0,-3 1 0,-5 0 0,5-1 0,2 0 0,-8 0 0,-14 6 0,-11-1 0,-8 6 0,-26 4 0,1-1 0,-1 8 0,15 3 0,20 2 0,14-4 0,18 0 0,3-1 0,8 6 0,2 7 0,-11 6 0,3-1 0,-1-1 0,1 7 0,4-3 0,-5 8 0,11 2 0,5 2 0,9-6 0,15-5 0,8 5 0,10-5 0,9 12 0,5 6 0,5-3 0,2 5 0,2-8 0,0-1 0,5-8 0,-1-1 0,6-5 0,4 0 0,8 1 0,4-2 0,8 3 0,-6 1 0,5 3 0,-1-9 0,-2-3 0,-7-5 0,-1-8 0,3-7 0,11 5 0,23 1 0,25 2 0,46 1 0,27-3 0,24-6 0,21-4 0,0-5 0,-6-3 0,-25-2 0,-32-1 0,-20-1 0,-30 0 0,-18 0 0,-19 0 0,-3 1 0,-3-1 0,0 1 0,5 0 0,12-10 0,22-11 0,27-6 0,40-29 0,21-2 0,34-16 0,18 6-947,6-8 1218,-21 8-406,-25 10 135,-17 10-36,-32 8 46,-34 13-15,-33 9 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9T09:16:15.0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9T09:16:54.9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9T09:16:55.6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24575,'0'0'-8191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customXml" Target="../ink/ink4.xml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.xml"/><Relationship Id="rId5" Type="http://schemas.openxmlformats.org/officeDocument/2006/relationships/image" Target="../media/image8.png"/><Relationship Id="rId4" Type="http://schemas.openxmlformats.org/officeDocument/2006/relationships/customXml" Target="../ink/ink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A3F5E75-E31D-9E27-248D-963A472FA761}"/>
              </a:ext>
            </a:extLst>
          </p:cNvPr>
          <p:cNvSpPr txBox="1"/>
          <p:nvPr/>
        </p:nvSpPr>
        <p:spPr>
          <a:xfrm>
            <a:off x="1371600" y="914400"/>
            <a:ext cx="6400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4400" dirty="0">
                <a:latin typeface="Algerian" panose="04020705040A02060702" pitchFamily="82" charset="0"/>
              </a:rPr>
              <a:t>Population Resource Region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C24835-BC69-2C08-AD93-48BE060908FD}"/>
              </a:ext>
            </a:extLst>
          </p:cNvPr>
          <p:cNvSpPr txBox="1"/>
          <p:nvPr/>
        </p:nvSpPr>
        <p:spPr>
          <a:xfrm>
            <a:off x="2667000" y="4620020"/>
            <a:ext cx="45720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 err="1"/>
              <a:t>Dr.</a:t>
            </a:r>
            <a:r>
              <a:rPr lang="en-IN" sz="2800" dirty="0"/>
              <a:t> </a:t>
            </a:r>
            <a:r>
              <a:rPr lang="en-IN" sz="2800" dirty="0" err="1"/>
              <a:t>Kaustuv</a:t>
            </a:r>
            <a:r>
              <a:rPr lang="en-IN" sz="2800" dirty="0"/>
              <a:t> Mukherjee</a:t>
            </a:r>
          </a:p>
          <a:p>
            <a:r>
              <a:rPr lang="en-IN" dirty="0"/>
              <a:t>Assistant Professor</a:t>
            </a:r>
          </a:p>
          <a:p>
            <a:r>
              <a:rPr lang="en-IN" dirty="0"/>
              <a:t>Department of Geography</a:t>
            </a:r>
          </a:p>
          <a:p>
            <a:r>
              <a:rPr lang="en-IN" dirty="0" err="1"/>
              <a:t>Chandidas</a:t>
            </a:r>
            <a:r>
              <a:rPr lang="en-IN" dirty="0"/>
              <a:t> </a:t>
            </a:r>
            <a:r>
              <a:rPr lang="en-IN" dirty="0" err="1"/>
              <a:t>Mahavidyalaya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1732321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1371600" y="4953000"/>
            <a:ext cx="5410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371600" y="1219200"/>
            <a:ext cx="0" cy="3733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reeform 6"/>
          <p:cNvSpPr/>
          <p:nvPr/>
        </p:nvSpPr>
        <p:spPr>
          <a:xfrm>
            <a:off x="1371600" y="1454691"/>
            <a:ext cx="5430982" cy="3505236"/>
          </a:xfrm>
          <a:custGeom>
            <a:avLst/>
            <a:gdLst>
              <a:gd name="connsiteX0" fmla="*/ 0 w 5430982"/>
              <a:gd name="connsiteY0" fmla="*/ 3449818 h 3505236"/>
              <a:gd name="connsiteX1" fmla="*/ 2923309 w 5430982"/>
              <a:gd name="connsiteY1" fmla="*/ 36 h 3505236"/>
              <a:gd name="connsiteX2" fmla="*/ 5430982 w 5430982"/>
              <a:gd name="connsiteY2" fmla="*/ 3505236 h 3505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30982" h="3505236">
                <a:moveTo>
                  <a:pt x="0" y="3449818"/>
                </a:moveTo>
                <a:cubicBezTo>
                  <a:pt x="1009072" y="1720309"/>
                  <a:pt x="2018145" y="-9200"/>
                  <a:pt x="2923309" y="36"/>
                </a:cubicBezTo>
                <a:cubicBezTo>
                  <a:pt x="3828473" y="9272"/>
                  <a:pt x="4629727" y="1757254"/>
                  <a:pt x="5430982" y="3505236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9" name="Straight Connector 8"/>
          <p:cNvCxnSpPr>
            <a:stCxn id="7" idx="1"/>
          </p:cNvCxnSpPr>
          <p:nvPr/>
        </p:nvCxnSpPr>
        <p:spPr>
          <a:xfrm flipH="1">
            <a:off x="4267200" y="1454727"/>
            <a:ext cx="27709" cy="3505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 flipH="1">
            <a:off x="5509257" y="2133600"/>
            <a:ext cx="1958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Over-population</a:t>
            </a:r>
            <a:endParaRPr lang="en-IN" dirty="0"/>
          </a:p>
        </p:txBody>
      </p:sp>
      <p:sp>
        <p:nvSpPr>
          <p:cNvPr id="12" name="TextBox 11"/>
          <p:cNvSpPr txBox="1"/>
          <p:nvPr/>
        </p:nvSpPr>
        <p:spPr>
          <a:xfrm flipH="1">
            <a:off x="1676400" y="2253550"/>
            <a:ext cx="1958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Under-population</a:t>
            </a:r>
            <a:endParaRPr lang="en-IN" dirty="0"/>
          </a:p>
        </p:txBody>
      </p:sp>
      <p:sp>
        <p:nvSpPr>
          <p:cNvPr id="13" name="TextBox 12"/>
          <p:cNvSpPr txBox="1"/>
          <p:nvPr/>
        </p:nvSpPr>
        <p:spPr>
          <a:xfrm flipH="1">
            <a:off x="3315738" y="1034534"/>
            <a:ext cx="3172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Optimum population</a:t>
            </a:r>
            <a:endParaRPr lang="en-IN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5247686-F44B-B492-7285-206D39507E8C}"/>
              </a:ext>
            </a:extLst>
          </p:cNvPr>
          <p:cNvSpPr txBox="1"/>
          <p:nvPr/>
        </p:nvSpPr>
        <p:spPr>
          <a:xfrm>
            <a:off x="1018309" y="5867399"/>
            <a:ext cx="76684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i="1" dirty="0">
                <a:solidFill>
                  <a:schemeClr val="accent1"/>
                </a:solidFill>
              </a:rPr>
              <a:t>Population – Resource Relation expressed in this diagram</a:t>
            </a:r>
          </a:p>
        </p:txBody>
      </p:sp>
    </p:spTree>
    <p:extLst>
      <p:ext uri="{BB962C8B-B14F-4D97-AF65-F5344CB8AC3E}">
        <p14:creationId xmlns:p14="http://schemas.microsoft.com/office/powerpoint/2010/main" val="40765312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58B43CD-79D9-778A-04D6-25C2A30620B2}"/>
              </a:ext>
            </a:extLst>
          </p:cNvPr>
          <p:cNvSpPr txBox="1"/>
          <p:nvPr/>
        </p:nvSpPr>
        <p:spPr>
          <a:xfrm>
            <a:off x="1752600" y="3429000"/>
            <a:ext cx="6324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8000" dirty="0">
                <a:solidFill>
                  <a:srgbClr val="C00000"/>
                </a:solidFill>
                <a:latin typeface="Algerian" panose="04020705040A02060702" pitchFamily="82" charset="0"/>
              </a:rPr>
              <a:t>Thank You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501BC0-8C54-34A5-DACF-3D0C8569E015}"/>
              </a:ext>
            </a:extLst>
          </p:cNvPr>
          <p:cNvSpPr txBox="1"/>
          <p:nvPr/>
        </p:nvSpPr>
        <p:spPr>
          <a:xfrm>
            <a:off x="2286000" y="804652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i="1" dirty="0">
                <a:solidFill>
                  <a:schemeClr val="accent3">
                    <a:lumMod val="75000"/>
                  </a:schemeClr>
                </a:solidFill>
              </a:rPr>
              <a:t>… further reading continues.</a:t>
            </a:r>
          </a:p>
        </p:txBody>
      </p:sp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BF7394D-E6CB-A917-8289-C89503886CB9}"/>
                  </a:ext>
                </a:extLst>
              </p14:cNvPr>
              <p14:cNvContentPartPr/>
              <p14:nvPr/>
            </p14:nvContentPartPr>
            <p14:xfrm>
              <a:off x="3824258" y="4796625"/>
              <a:ext cx="1657800" cy="6822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BF7394D-E6CB-A917-8289-C89503886CB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06258" y="4778985"/>
                <a:ext cx="1693440" cy="71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C576AA5F-145A-6C1B-8673-7A321B07F4CC}"/>
                  </a:ext>
                </a:extLst>
              </p14:cNvPr>
              <p14:cNvContentPartPr/>
              <p14:nvPr/>
            </p14:nvContentPartPr>
            <p14:xfrm>
              <a:off x="7729898" y="2478945"/>
              <a:ext cx="360" cy="3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C576AA5F-145A-6C1B-8673-7A321B07F4C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720898" y="246994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F6FD847-C580-B1F5-4C2F-AA4A5B641B35}"/>
                  </a:ext>
                </a:extLst>
              </p14:cNvPr>
              <p14:cNvContentPartPr/>
              <p14:nvPr/>
            </p14:nvContentPartPr>
            <p14:xfrm>
              <a:off x="7163978" y="3977985"/>
              <a:ext cx="360" cy="3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F6FD847-C580-B1F5-4C2F-AA4A5B641B3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155338" y="396934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04B606B1-D50A-E90D-F8F9-6637FF9BF582}"/>
                  </a:ext>
                </a:extLst>
              </p14:cNvPr>
              <p14:cNvContentPartPr/>
              <p14:nvPr/>
            </p14:nvContentPartPr>
            <p14:xfrm>
              <a:off x="5929178" y="4175625"/>
              <a:ext cx="360" cy="3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04B606B1-D50A-E90D-F8F9-6637FF9BF58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920178" y="4166985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64679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31149"/>
            <a:ext cx="9144000" cy="4862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42DEC86-AC21-C8C4-0313-31D71F6D4097}"/>
              </a:ext>
            </a:extLst>
          </p:cNvPr>
          <p:cNvSpPr txBox="1"/>
          <p:nvPr/>
        </p:nvSpPr>
        <p:spPr>
          <a:xfrm>
            <a:off x="457200" y="685800"/>
            <a:ext cx="594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800" dirty="0">
                <a:solidFill>
                  <a:srgbClr val="FF0000"/>
                </a:solidFill>
                <a:latin typeface="Arial Black" panose="020B0A04020102020204" pitchFamily="34" charset="0"/>
              </a:rPr>
              <a:t>After W. </a:t>
            </a:r>
            <a:r>
              <a:rPr lang="en-IN" sz="4800" dirty="0" err="1">
                <a:solidFill>
                  <a:srgbClr val="FF0000"/>
                </a:solidFill>
                <a:latin typeface="Arial Black" panose="020B0A04020102020204" pitchFamily="34" charset="0"/>
              </a:rPr>
              <a:t>Zelinsky</a:t>
            </a:r>
            <a:endParaRPr lang="en-IN" sz="48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503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38200"/>
            <a:ext cx="8607616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0602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45" y="914400"/>
            <a:ext cx="8710766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2257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9600"/>
            <a:ext cx="8298619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8332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8" y="838200"/>
            <a:ext cx="8760069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95695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73" y="838200"/>
            <a:ext cx="8697049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75967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457200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 Black" panose="020B0A04020102020204" pitchFamily="34" charset="0"/>
              </a:rPr>
              <a:t>After E.A. Ackerman in 1970</a:t>
            </a:r>
            <a:endParaRPr lang="en-IN" sz="36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4600" y="2133600"/>
            <a:ext cx="37719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>
                <a:solidFill>
                  <a:schemeClr val="accent6">
                    <a:lumMod val="75000"/>
                  </a:schemeClr>
                </a:solidFill>
              </a:rPr>
              <a:t>Basis of Classification</a:t>
            </a:r>
          </a:p>
          <a:p>
            <a:pPr algn="ctr"/>
            <a:endParaRPr lang="en-US" sz="2800" dirty="0"/>
          </a:p>
          <a:p>
            <a:pPr marL="342900" indent="-342900" algn="ctr">
              <a:buAutoNum type="arabicPeriod"/>
            </a:pPr>
            <a:r>
              <a:rPr lang="en-US" sz="2800" dirty="0"/>
              <a:t>Population   </a:t>
            </a:r>
          </a:p>
          <a:p>
            <a:pPr marL="342900" indent="-342900" algn="ctr">
              <a:buAutoNum type="arabicPeriod"/>
            </a:pPr>
            <a:endParaRPr lang="en-US" sz="2800" dirty="0"/>
          </a:p>
          <a:p>
            <a:pPr marL="342900" indent="-342900" algn="ctr">
              <a:buAutoNum type="arabicPeriod"/>
            </a:pPr>
            <a:r>
              <a:rPr lang="en-US" sz="2800" dirty="0"/>
              <a:t>Resource</a:t>
            </a:r>
          </a:p>
          <a:p>
            <a:pPr marL="342900" indent="-342900" algn="ctr">
              <a:buAutoNum type="arabicPeriod"/>
            </a:pPr>
            <a:endParaRPr lang="en-US" sz="2800" dirty="0"/>
          </a:p>
          <a:p>
            <a:pPr marL="342900" indent="-342900" algn="ctr">
              <a:buAutoNum type="arabicPeriod"/>
            </a:pPr>
            <a:r>
              <a:rPr lang="en-US" sz="2800" dirty="0"/>
              <a:t>Technology </a:t>
            </a:r>
          </a:p>
          <a:p>
            <a:pPr marL="342900" indent="-342900" algn="ctr">
              <a:buAutoNum type="arabicPeriod"/>
            </a:pP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31653831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0"/>
            <a:ext cx="906780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solidFill>
                  <a:srgbClr val="FF0000"/>
                </a:solidFill>
              </a:rPr>
              <a:t>Classification:</a:t>
            </a:r>
          </a:p>
          <a:p>
            <a:endParaRPr lang="en-US" sz="2800" dirty="0"/>
          </a:p>
          <a:p>
            <a:pPr marL="342900" indent="-342900">
              <a:buAutoNum type="arabicPeriod"/>
            </a:pPr>
            <a:r>
              <a:rPr lang="en-US" sz="2800" dirty="0"/>
              <a:t>United States Type </a:t>
            </a:r>
            <a:r>
              <a:rPr lang="en-US" sz="2800" dirty="0">
                <a:solidFill>
                  <a:srgbClr val="C00000"/>
                </a:solidFill>
              </a:rPr>
              <a:t>(Pop – low; resource – high; technology – high; per capita income – high)</a:t>
            </a:r>
          </a:p>
          <a:p>
            <a:pPr marL="342900" indent="-342900">
              <a:buAutoNum type="arabicPeriod"/>
            </a:pPr>
            <a:endParaRPr lang="en-US" sz="2800" dirty="0"/>
          </a:p>
          <a:p>
            <a:pPr marL="342900" indent="-342900">
              <a:buFontTx/>
              <a:buAutoNum type="arabicPeriod"/>
            </a:pPr>
            <a:r>
              <a:rPr lang="en-US" sz="2800" dirty="0" err="1"/>
              <a:t>Europian</a:t>
            </a:r>
            <a:r>
              <a:rPr lang="en-US" sz="2800" dirty="0"/>
              <a:t> Type </a:t>
            </a:r>
            <a:r>
              <a:rPr lang="en-US" sz="2800" dirty="0">
                <a:solidFill>
                  <a:srgbClr val="C00000"/>
                </a:solidFill>
              </a:rPr>
              <a:t>(Pop – medium; resource – low; technology – very high; per capita income – high)</a:t>
            </a:r>
          </a:p>
          <a:p>
            <a:pPr marL="342900" indent="-342900">
              <a:buAutoNum type="arabicPeriod"/>
            </a:pPr>
            <a:endParaRPr lang="en-US" sz="2800" dirty="0"/>
          </a:p>
          <a:p>
            <a:r>
              <a:rPr lang="en-US" sz="2800" dirty="0"/>
              <a:t>3.Brazilian type</a:t>
            </a:r>
            <a:r>
              <a:rPr lang="en-US" sz="2800" dirty="0">
                <a:solidFill>
                  <a:srgbClr val="C00000"/>
                </a:solidFill>
              </a:rPr>
              <a:t> (Pop – low; resource – very high; technology – low; per capita income – medium)</a:t>
            </a:r>
            <a:endParaRPr lang="en-US" sz="2800" dirty="0"/>
          </a:p>
          <a:p>
            <a:pPr marL="342900" indent="-342900">
              <a:buAutoNum type="arabicPeriod"/>
            </a:pPr>
            <a:endParaRPr lang="en-US" sz="2800" dirty="0"/>
          </a:p>
          <a:p>
            <a:r>
              <a:rPr lang="en-US" sz="2800" dirty="0"/>
              <a:t>4. China- Egyptian type (</a:t>
            </a:r>
            <a:r>
              <a:rPr lang="en-US" sz="2800" dirty="0">
                <a:solidFill>
                  <a:srgbClr val="C00000"/>
                </a:solidFill>
              </a:rPr>
              <a:t>(Pop – very high; resource – high; technology – low; per capita income – low)</a:t>
            </a:r>
            <a:endParaRPr lang="en-US" sz="2800" dirty="0"/>
          </a:p>
          <a:p>
            <a:pPr marL="342900" indent="-342900">
              <a:buAutoNum type="arabicPeriod"/>
            </a:pPr>
            <a:endParaRPr lang="en-US" sz="2800" dirty="0"/>
          </a:p>
          <a:p>
            <a:r>
              <a:rPr lang="en-US" sz="2400" dirty="0"/>
              <a:t>5. Arctic-Desert type (</a:t>
            </a:r>
            <a:r>
              <a:rPr lang="en-US" sz="2400" dirty="0">
                <a:solidFill>
                  <a:srgbClr val="C00000"/>
                </a:solidFill>
              </a:rPr>
              <a:t>(Pop – very low; resource – high  (undiscovered); technology – low; per capita income – low)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2804145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</TotalTime>
  <Words>172</Words>
  <Application>Microsoft Office PowerPoint</Application>
  <PresentationFormat>On-screen Show (4:3)</PresentationFormat>
  <Paragraphs>31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Algerian</vt:lpstr>
      <vt:lpstr>Arial</vt:lpstr>
      <vt:lpstr>Arial Black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Kaustuv</dc:creator>
  <cp:lastModifiedBy>manab.geo2010@gmail.com</cp:lastModifiedBy>
  <cp:revision>16</cp:revision>
  <dcterms:created xsi:type="dcterms:W3CDTF">2006-08-16T00:00:00Z</dcterms:created>
  <dcterms:modified xsi:type="dcterms:W3CDTF">2023-01-09T09:17:01Z</dcterms:modified>
</cp:coreProperties>
</file>