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7" r:id="rId7"/>
    <p:sldId id="268" r:id="rId8"/>
    <p:sldId id="260" r:id="rId9"/>
    <p:sldId id="261" r:id="rId10"/>
    <p:sldId id="262" r:id="rId11"/>
    <p:sldId id="263" r:id="rId12"/>
    <p:sldId id="264"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78"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152400" y="304800"/>
            <a:ext cx="8208818" cy="1077218"/>
          </a:xfrm>
          <a:prstGeom prst="rect">
            <a:avLst/>
          </a:prstGeom>
          <a:noFill/>
        </p:spPr>
        <p:txBody>
          <a:bodyPr wrap="square" rtlCol="0">
            <a:spAutoFit/>
          </a:bodyPr>
          <a:lstStyle/>
          <a:p>
            <a:pPr algn="ctr"/>
            <a:r>
              <a:rPr lang="en-US" sz="3600" dirty="0">
                <a:latin typeface="Bell MT" pitchFamily="18" charset="0"/>
              </a:rPr>
              <a:t>Remote Sensing:</a:t>
            </a:r>
          </a:p>
          <a:p>
            <a:pPr algn="ctr"/>
            <a:r>
              <a:rPr lang="en-US" sz="2800" b="1" i="1" dirty="0">
                <a:solidFill>
                  <a:srgbClr val="FF0000"/>
                </a:solidFill>
                <a:latin typeface="Times New Roman" pitchFamily="18" charset="0"/>
                <a:cs typeface="Times New Roman" pitchFamily="18" charset="0"/>
              </a:rPr>
              <a:t>Sensor Resolutions &amp; </a:t>
            </a:r>
            <a:r>
              <a:rPr lang="en-US" sz="2800" b="1" i="1" dirty="0" err="1">
                <a:solidFill>
                  <a:srgbClr val="FF0000"/>
                </a:solidFill>
                <a:latin typeface="Times New Roman" pitchFamily="18" charset="0"/>
                <a:cs typeface="Times New Roman" pitchFamily="18" charset="0"/>
              </a:rPr>
              <a:t>Colour</a:t>
            </a:r>
            <a:r>
              <a:rPr lang="en-US" sz="2800" b="1" i="1" dirty="0">
                <a:solidFill>
                  <a:srgbClr val="FF0000"/>
                </a:solidFill>
                <a:latin typeface="Times New Roman" pitchFamily="18" charset="0"/>
                <a:cs typeface="Times New Roman" pitchFamily="18" charset="0"/>
              </a:rPr>
              <a:t> Composite</a:t>
            </a:r>
            <a:endParaRPr lang="en-IN" sz="2800" b="1" i="1" dirty="0">
              <a:solidFill>
                <a:srgbClr val="FF0000"/>
              </a:solidFill>
              <a:latin typeface="Times New Roman" pitchFamily="18" charset="0"/>
              <a:cs typeface="Times New Roman" pitchFamily="18" charset="0"/>
            </a:endParaRPr>
          </a:p>
        </p:txBody>
      </p:sp>
      <p:sp>
        <p:nvSpPr>
          <p:cNvPr id="3" name="Rectangle 2"/>
          <p:cNvSpPr/>
          <p:nvPr/>
        </p:nvSpPr>
        <p:spPr>
          <a:xfrm>
            <a:off x="2743200" y="5234474"/>
            <a:ext cx="4038600" cy="1169551"/>
          </a:xfrm>
          <a:prstGeom prst="rect">
            <a:avLst/>
          </a:prstGeom>
        </p:spPr>
        <p:txBody>
          <a:bodyPr wrap="square">
            <a:spAutoFit/>
          </a:bodyPr>
          <a:lstStyle/>
          <a:p>
            <a:pPr algn="ctr"/>
            <a:r>
              <a:rPr lang="en-US" sz="2000" dirty="0"/>
              <a:t>Dr. </a:t>
            </a:r>
            <a:r>
              <a:rPr lang="en-US" sz="2000" dirty="0" err="1"/>
              <a:t>Kaustuv</a:t>
            </a:r>
            <a:r>
              <a:rPr lang="en-US" sz="2000" dirty="0"/>
              <a:t> Mukherjee</a:t>
            </a:r>
          </a:p>
          <a:p>
            <a:pPr algn="ctr"/>
            <a:r>
              <a:rPr lang="en-US" sz="1600" dirty="0"/>
              <a:t>Assistant Professor</a:t>
            </a:r>
          </a:p>
          <a:p>
            <a:pPr algn="ctr"/>
            <a:r>
              <a:rPr lang="en-US" sz="1600" dirty="0"/>
              <a:t>Department of Geography</a:t>
            </a:r>
          </a:p>
          <a:p>
            <a:pPr algn="ctr"/>
            <a:r>
              <a:rPr lang="en-US" sz="1600" dirty="0" err="1"/>
              <a:t>Chandidas</a:t>
            </a:r>
            <a:r>
              <a:rPr lang="en-US" sz="1600" dirty="0"/>
              <a:t> </a:t>
            </a:r>
            <a:r>
              <a:rPr lang="en-US" sz="1600" dirty="0" err="1"/>
              <a:t>Mahavidyalaya</a:t>
            </a:r>
            <a:endParaRPr lang="en-US" sz="16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905000"/>
            <a:ext cx="4546848" cy="309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083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200" y="152400"/>
            <a:ext cx="8395855" cy="3139321"/>
          </a:xfrm>
          <a:prstGeom prst="rect">
            <a:avLst/>
          </a:prstGeom>
        </p:spPr>
        <p:txBody>
          <a:bodyPr wrap="square">
            <a:spAutoFit/>
          </a:bodyPr>
          <a:lstStyle/>
          <a:p>
            <a:pPr algn="just"/>
            <a:r>
              <a:rPr lang="en-IN" b="1" dirty="0"/>
              <a:t>True Colour Composite (TCC):</a:t>
            </a:r>
            <a:endParaRPr lang="en-IN" dirty="0"/>
          </a:p>
          <a:p>
            <a:pPr algn="just"/>
            <a:endParaRPr lang="en-IN" dirty="0"/>
          </a:p>
          <a:p>
            <a:pPr algn="just">
              <a:lnSpc>
                <a:spcPct val="150000"/>
              </a:lnSpc>
            </a:pPr>
            <a:r>
              <a:rPr lang="en-IN" dirty="0">
                <a:latin typeface="Times New Roman" pitchFamily="18" charset="0"/>
                <a:cs typeface="Times New Roman" pitchFamily="18" charset="0"/>
              </a:rPr>
              <a:t>If a multispectral image consists of the three visual primary colour bands (red, green, blue), the three bands may be combined to produce a "true colour" image. For example, the bands 3 (red band), 2 (green band) and 1 (blue band) of a </a:t>
            </a:r>
            <a:r>
              <a:rPr lang="en-IN" b="1" dirty="0">
                <a:latin typeface="Times New Roman" pitchFamily="18" charset="0"/>
                <a:cs typeface="Times New Roman" pitchFamily="18" charset="0"/>
              </a:rPr>
              <a:t>LANDSAT</a:t>
            </a:r>
            <a:r>
              <a:rPr lang="en-IN" dirty="0">
                <a:latin typeface="Times New Roman" pitchFamily="18" charset="0"/>
                <a:cs typeface="Times New Roman" pitchFamily="18" charset="0"/>
              </a:rPr>
              <a:t> </a:t>
            </a:r>
            <a:r>
              <a:rPr lang="en-IN" b="1" dirty="0">
                <a:latin typeface="Times New Roman" pitchFamily="18" charset="0"/>
                <a:cs typeface="Times New Roman" pitchFamily="18" charset="0"/>
              </a:rPr>
              <a:t>TM</a:t>
            </a:r>
            <a:r>
              <a:rPr lang="en-IN" dirty="0">
                <a:latin typeface="Times New Roman" pitchFamily="18" charset="0"/>
                <a:cs typeface="Times New Roman" pitchFamily="18" charset="0"/>
              </a:rPr>
              <a:t> image or an </a:t>
            </a:r>
            <a:r>
              <a:rPr lang="en-IN" b="1" dirty="0">
                <a:latin typeface="Times New Roman" pitchFamily="18" charset="0"/>
                <a:cs typeface="Times New Roman" pitchFamily="18" charset="0"/>
              </a:rPr>
              <a:t>IKONOS</a:t>
            </a:r>
            <a:r>
              <a:rPr lang="en-IN" dirty="0">
                <a:latin typeface="Times New Roman" pitchFamily="18" charset="0"/>
                <a:cs typeface="Times New Roman" pitchFamily="18" charset="0"/>
              </a:rPr>
              <a:t> multispectral image can be assigned respectively to the R, G, and B colours for display. In this way, the colours of the resulting colour composite image resemble closely what would be observed by the human eyes.</a:t>
            </a:r>
          </a:p>
        </p:txBody>
      </p:sp>
      <p:sp>
        <p:nvSpPr>
          <p:cNvPr id="3" name="Rectangle 2"/>
          <p:cNvSpPr>
            <a:spLocks noChangeArrowheads="1"/>
          </p:cNvSpPr>
          <p:nvPr/>
        </p:nvSpPr>
        <p:spPr bwMode="auto">
          <a:xfrm>
            <a:off x="0" y="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pic>
        <p:nvPicPr>
          <p:cNvPr id="409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145" y="3448050"/>
            <a:ext cx="2733675" cy="2800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90982" y="6321623"/>
            <a:ext cx="3048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Fig.</a:t>
            </a:r>
            <a:r>
              <a:rPr kumimoji="0" lang="en-US" sz="14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TCC from IKONOS Imagery</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0455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153400" cy="3170099"/>
          </a:xfrm>
          <a:prstGeom prst="rect">
            <a:avLst/>
          </a:prstGeom>
        </p:spPr>
        <p:txBody>
          <a:bodyPr wrap="square">
            <a:spAutoFit/>
          </a:bodyPr>
          <a:lstStyle/>
          <a:p>
            <a:r>
              <a:rPr lang="en-IN" sz="2000" b="1" dirty="0"/>
              <a:t>False Colour Composite (FCC):</a:t>
            </a:r>
            <a:endParaRPr lang="en-IN" sz="2000" dirty="0"/>
          </a:p>
          <a:p>
            <a:endParaRPr lang="en-IN" dirty="0"/>
          </a:p>
          <a:p>
            <a:pPr algn="just">
              <a:lnSpc>
                <a:spcPct val="150000"/>
              </a:lnSpc>
            </a:pPr>
            <a:r>
              <a:rPr lang="en-IN" dirty="0"/>
              <a:t>The display colour assignment for any band of a </a:t>
            </a:r>
            <a:r>
              <a:rPr lang="en-IN" b="1" dirty="0"/>
              <a:t>multispectral image</a:t>
            </a:r>
            <a:r>
              <a:rPr lang="en-IN" dirty="0"/>
              <a:t> can be done in an entirely arbitrary manner. In this case, the colour of a target in the displayed image does not have any resemblance to its actual colour. The resulting product is known as a </a:t>
            </a:r>
            <a:r>
              <a:rPr lang="en-IN" b="1" dirty="0"/>
              <a:t>false colour composite </a:t>
            </a:r>
            <a:r>
              <a:rPr lang="en-IN" dirty="0"/>
              <a:t>image. There are many possible schemes of producing false colour composite images. However, some scheme may be more suitable for detecting certain objects in the image.</a:t>
            </a:r>
          </a:p>
        </p:txBody>
      </p:sp>
      <p:graphicFrame>
        <p:nvGraphicFramePr>
          <p:cNvPr id="4" name="Table 3"/>
          <p:cNvGraphicFramePr>
            <a:graphicFrameLocks noGrp="1"/>
          </p:cNvGraphicFramePr>
          <p:nvPr>
            <p:extLst>
              <p:ext uri="{D42A27DB-BD31-4B8C-83A1-F6EECF244321}">
                <p14:modId xmlns:p14="http://schemas.microsoft.com/office/powerpoint/2010/main" val="4079968525"/>
              </p:ext>
            </p:extLst>
          </p:nvPr>
        </p:nvGraphicFramePr>
        <p:xfrm>
          <a:off x="838200" y="4114800"/>
          <a:ext cx="6705600" cy="1828800"/>
        </p:xfrm>
        <a:graphic>
          <a:graphicData uri="http://schemas.openxmlformats.org/drawingml/2006/table">
            <a:tbl>
              <a:tblPr firstRow="1" firstCol="1" bandRow="1"/>
              <a:tblGrid>
                <a:gridCol w="1676037">
                  <a:extLst>
                    <a:ext uri="{9D8B030D-6E8A-4147-A177-3AD203B41FA5}">
                      <a16:colId xmlns:a16="http://schemas.microsoft.com/office/drawing/2014/main" val="20000"/>
                    </a:ext>
                  </a:extLst>
                </a:gridCol>
                <a:gridCol w="1676037">
                  <a:extLst>
                    <a:ext uri="{9D8B030D-6E8A-4147-A177-3AD203B41FA5}">
                      <a16:colId xmlns:a16="http://schemas.microsoft.com/office/drawing/2014/main" val="20001"/>
                    </a:ext>
                  </a:extLst>
                </a:gridCol>
                <a:gridCol w="1676763">
                  <a:extLst>
                    <a:ext uri="{9D8B030D-6E8A-4147-A177-3AD203B41FA5}">
                      <a16:colId xmlns:a16="http://schemas.microsoft.com/office/drawing/2014/main" val="20002"/>
                    </a:ext>
                  </a:extLst>
                </a:gridCol>
                <a:gridCol w="1676763">
                  <a:extLst>
                    <a:ext uri="{9D8B030D-6E8A-4147-A177-3AD203B41FA5}">
                      <a16:colId xmlns:a16="http://schemas.microsoft.com/office/drawing/2014/main" val="20003"/>
                    </a:ext>
                  </a:extLst>
                </a:gridCol>
              </a:tblGrid>
              <a:tr h="457200">
                <a:tc>
                  <a:txBody>
                    <a:bodyPr/>
                    <a:lstStyle/>
                    <a:p>
                      <a:pPr algn="ctr">
                        <a:lnSpc>
                          <a:spcPct val="115000"/>
                        </a:lnSpc>
                        <a:spcAft>
                          <a:spcPts val="0"/>
                        </a:spcAft>
                      </a:pPr>
                      <a:r>
                        <a:rPr lang="en-IN" sz="1600" b="1" dirty="0">
                          <a:effectLst/>
                          <a:latin typeface="Times New Roman"/>
                          <a:ea typeface="Calibri"/>
                          <a:cs typeface="Times New Roman"/>
                        </a:rPr>
                        <a:t>Channel</a:t>
                      </a:r>
                      <a:endParaRPr lang="en-IN"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b="1">
                          <a:effectLst/>
                          <a:latin typeface="Times New Roman"/>
                          <a:ea typeface="Calibri"/>
                          <a:cs typeface="Times New Roman"/>
                        </a:rPr>
                        <a:t>Band</a:t>
                      </a:r>
                      <a:endParaRPr lang="en-IN"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b="1">
                          <a:effectLst/>
                          <a:latin typeface="Times New Roman"/>
                          <a:ea typeface="Calibri"/>
                          <a:cs typeface="Times New Roman"/>
                        </a:rPr>
                        <a:t>Landsat 8</a:t>
                      </a:r>
                      <a:endParaRPr lang="en-IN"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b="1" dirty="0">
                          <a:effectLst/>
                          <a:latin typeface="Times New Roman"/>
                          <a:ea typeface="Calibri"/>
                          <a:cs typeface="Times New Roman"/>
                        </a:rPr>
                        <a:t>IRS LISS-III</a:t>
                      </a:r>
                      <a:endParaRPr lang="en-IN"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pPr algn="ctr">
                        <a:lnSpc>
                          <a:spcPct val="115000"/>
                        </a:lnSpc>
                        <a:spcAft>
                          <a:spcPts val="0"/>
                        </a:spcAft>
                      </a:pPr>
                      <a:r>
                        <a:rPr lang="en-IN" sz="2400" b="1" dirty="0">
                          <a:solidFill>
                            <a:srgbClr val="FF0000"/>
                          </a:solidFill>
                          <a:effectLst/>
                          <a:latin typeface="Times New Roman"/>
                          <a:ea typeface="Calibri"/>
                          <a:cs typeface="Times New Roman"/>
                        </a:rPr>
                        <a:t>Red</a:t>
                      </a:r>
                      <a:endParaRPr lang="en-IN" sz="2000" b="1" dirty="0">
                        <a:solidFill>
                          <a:srgbClr val="FF000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b="0" dirty="0">
                          <a:effectLst/>
                          <a:latin typeface="Times New Roman"/>
                          <a:ea typeface="Calibri"/>
                          <a:cs typeface="Times New Roman"/>
                        </a:rPr>
                        <a:t>NIR band</a:t>
                      </a:r>
                      <a:endParaRPr lang="en-IN" sz="1600" b="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b="1" dirty="0">
                          <a:effectLst/>
                          <a:latin typeface="Times New Roman"/>
                          <a:ea typeface="Calibri"/>
                          <a:cs typeface="Times New Roman"/>
                        </a:rPr>
                        <a:t>Band 5</a:t>
                      </a:r>
                      <a:endParaRPr lang="en-IN"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b="1" dirty="0">
                          <a:effectLst/>
                          <a:latin typeface="Times New Roman"/>
                          <a:ea typeface="Calibri"/>
                          <a:cs typeface="Times New Roman"/>
                        </a:rPr>
                        <a:t>Band 3</a:t>
                      </a:r>
                      <a:endParaRPr lang="en-IN"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algn="ctr">
                        <a:lnSpc>
                          <a:spcPct val="115000"/>
                        </a:lnSpc>
                        <a:spcAft>
                          <a:spcPts val="0"/>
                        </a:spcAft>
                      </a:pPr>
                      <a:r>
                        <a:rPr lang="en-IN" sz="2000" b="1" dirty="0">
                          <a:solidFill>
                            <a:srgbClr val="00B050"/>
                          </a:solidFill>
                          <a:effectLst/>
                          <a:latin typeface="Times New Roman"/>
                          <a:ea typeface="Calibri"/>
                          <a:cs typeface="Times New Roman"/>
                        </a:rPr>
                        <a:t>Green</a:t>
                      </a:r>
                      <a:endParaRPr lang="en-IN" sz="1800" b="1" dirty="0">
                        <a:solidFill>
                          <a:srgbClr val="00B05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b="0">
                          <a:effectLst/>
                          <a:latin typeface="Times New Roman"/>
                          <a:ea typeface="Calibri"/>
                          <a:cs typeface="Times New Roman"/>
                        </a:rPr>
                        <a:t>Red band</a:t>
                      </a:r>
                      <a:endParaRPr lang="en-IN" sz="1600" b="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b="1">
                          <a:effectLst/>
                          <a:latin typeface="Times New Roman"/>
                          <a:ea typeface="Calibri"/>
                          <a:cs typeface="Times New Roman"/>
                        </a:rPr>
                        <a:t>Band 4</a:t>
                      </a:r>
                      <a:endParaRPr lang="en-IN"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b="1" dirty="0">
                          <a:effectLst/>
                          <a:latin typeface="Times New Roman"/>
                          <a:ea typeface="Calibri"/>
                          <a:cs typeface="Times New Roman"/>
                        </a:rPr>
                        <a:t>Band 2</a:t>
                      </a:r>
                      <a:endParaRPr lang="en-IN"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algn="ctr">
                        <a:lnSpc>
                          <a:spcPct val="115000"/>
                        </a:lnSpc>
                        <a:spcAft>
                          <a:spcPts val="0"/>
                        </a:spcAft>
                      </a:pPr>
                      <a:r>
                        <a:rPr lang="en-IN" sz="2400" b="1" dirty="0">
                          <a:solidFill>
                            <a:schemeClr val="accent1"/>
                          </a:solidFill>
                          <a:effectLst/>
                          <a:latin typeface="Times New Roman"/>
                          <a:ea typeface="Calibri"/>
                          <a:cs typeface="Times New Roman"/>
                        </a:rPr>
                        <a:t>Blue</a:t>
                      </a:r>
                      <a:endParaRPr lang="en-IN" sz="2000" b="1" dirty="0">
                        <a:solidFill>
                          <a:schemeClr val="accent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b="0" dirty="0">
                          <a:effectLst/>
                          <a:latin typeface="Times New Roman"/>
                          <a:ea typeface="Calibri"/>
                          <a:cs typeface="Times New Roman"/>
                        </a:rPr>
                        <a:t>Green band</a:t>
                      </a:r>
                      <a:endParaRPr lang="en-IN" sz="1600" b="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b="1" dirty="0">
                          <a:effectLst/>
                          <a:latin typeface="Times New Roman"/>
                          <a:ea typeface="Calibri"/>
                          <a:cs typeface="Times New Roman"/>
                        </a:rPr>
                        <a:t>Band 3</a:t>
                      </a:r>
                      <a:endParaRPr lang="en-IN"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b="1" dirty="0">
                          <a:effectLst/>
                          <a:latin typeface="Times New Roman"/>
                          <a:ea typeface="Calibri"/>
                          <a:cs typeface="Times New Roman"/>
                        </a:rPr>
                        <a:t>Band 1</a:t>
                      </a:r>
                      <a:endParaRPr lang="en-IN"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36072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521015"/>
            <a:ext cx="4343400" cy="444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5105400"/>
            <a:ext cx="3399200" cy="369332"/>
          </a:xfrm>
          <a:prstGeom prst="rect">
            <a:avLst/>
          </a:prstGeom>
        </p:spPr>
        <p:txBody>
          <a:bodyPr wrap="none">
            <a:spAutoFit/>
          </a:bodyPr>
          <a:lstStyle/>
          <a:p>
            <a:r>
              <a:rPr lang="en-IN" dirty="0"/>
              <a:t>Fig. : FCC prepared from Landsat 8</a:t>
            </a:r>
          </a:p>
        </p:txBody>
      </p:sp>
      <p:pic>
        <p:nvPicPr>
          <p:cNvPr id="9219" name="Picture 3" descr="C:\Users\Kaustuv\Desktop\T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823" y="521015"/>
            <a:ext cx="4318528" cy="44478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76800" y="5204568"/>
            <a:ext cx="3399200" cy="369332"/>
          </a:xfrm>
          <a:prstGeom prst="rect">
            <a:avLst/>
          </a:prstGeom>
        </p:spPr>
        <p:txBody>
          <a:bodyPr wrap="none">
            <a:spAutoFit/>
          </a:bodyPr>
          <a:lstStyle/>
          <a:p>
            <a:r>
              <a:rPr lang="en-IN" dirty="0"/>
              <a:t>Fig. : TCC prepared from Landsat 8</a:t>
            </a:r>
          </a:p>
        </p:txBody>
      </p:sp>
    </p:spTree>
    <p:extLst>
      <p:ext uri="{BB962C8B-B14F-4D97-AF65-F5344CB8AC3E}">
        <p14:creationId xmlns:p14="http://schemas.microsoft.com/office/powerpoint/2010/main" val="383193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895600"/>
            <a:ext cx="6781800" cy="1015663"/>
          </a:xfrm>
          <a:prstGeom prst="rect">
            <a:avLst/>
          </a:prstGeom>
          <a:noFill/>
        </p:spPr>
        <p:txBody>
          <a:bodyPr wrap="square" rtlCol="0">
            <a:spAutoFit/>
          </a:bodyPr>
          <a:lstStyle/>
          <a:p>
            <a:pPr algn="ctr"/>
            <a:r>
              <a:rPr lang="en-US" sz="6000" b="1" dirty="0"/>
              <a:t>Thank You</a:t>
            </a:r>
            <a:endParaRPr lang="en-IN" sz="6000" b="1" dirty="0"/>
          </a:p>
        </p:txBody>
      </p:sp>
    </p:spTree>
    <p:extLst>
      <p:ext uri="{BB962C8B-B14F-4D97-AF65-F5344CB8AC3E}">
        <p14:creationId xmlns:p14="http://schemas.microsoft.com/office/powerpoint/2010/main" val="1268783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627" y="614065"/>
            <a:ext cx="8153400" cy="707886"/>
          </a:xfrm>
          <a:prstGeom prst="rect">
            <a:avLst/>
          </a:prstGeom>
        </p:spPr>
        <p:txBody>
          <a:bodyPr wrap="square">
            <a:spAutoFit/>
          </a:bodyPr>
          <a:lstStyle/>
          <a:p>
            <a:pPr algn="just"/>
            <a:r>
              <a:rPr lang="en-IN" sz="2000" dirty="0">
                <a:latin typeface="Times New Roman" pitchFamily="18" charset="0"/>
                <a:cs typeface="Times New Roman" pitchFamily="18" charset="0"/>
              </a:rPr>
              <a:t>Remote sensing is an art and science of obtaining information about an object or feature without physically coming in contact with that object or feature.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58808"/>
            <a:ext cx="4114800" cy="3029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 y="152400"/>
            <a:ext cx="3581400" cy="461665"/>
          </a:xfrm>
          <a:prstGeom prst="rect">
            <a:avLst/>
          </a:prstGeom>
          <a:noFill/>
        </p:spPr>
        <p:txBody>
          <a:bodyPr wrap="square" rtlCol="0">
            <a:spAutoFit/>
          </a:bodyPr>
          <a:lstStyle/>
          <a:p>
            <a:r>
              <a:rPr lang="en-US" sz="2400" b="1" dirty="0"/>
              <a:t>Introduction:</a:t>
            </a:r>
            <a:endParaRPr lang="en-IN" sz="2400" b="1" dirty="0"/>
          </a:p>
        </p:txBody>
      </p:sp>
      <p:sp>
        <p:nvSpPr>
          <p:cNvPr id="4" name="Rectangle 3"/>
          <p:cNvSpPr/>
          <p:nvPr/>
        </p:nvSpPr>
        <p:spPr>
          <a:xfrm>
            <a:off x="76200" y="5867400"/>
            <a:ext cx="5403082" cy="369332"/>
          </a:xfrm>
          <a:prstGeom prst="rect">
            <a:avLst/>
          </a:prstGeom>
        </p:spPr>
        <p:txBody>
          <a:bodyPr wrap="none">
            <a:spAutoFit/>
          </a:bodyPr>
          <a:lstStyle/>
          <a:p>
            <a:r>
              <a:rPr lang="en-IN" dirty="0"/>
              <a:t>Fig. : Important Stages in Remote Sensing </a:t>
            </a:r>
            <a:r>
              <a:rPr lang="en-IN" sz="1200" dirty="0"/>
              <a:t>(Source: Internet)</a:t>
            </a:r>
          </a:p>
        </p:txBody>
      </p:sp>
      <p:sp>
        <p:nvSpPr>
          <p:cNvPr id="5" name="Rectangle 4"/>
          <p:cNvSpPr/>
          <p:nvPr/>
        </p:nvSpPr>
        <p:spPr>
          <a:xfrm>
            <a:off x="4364182" y="1905000"/>
            <a:ext cx="4572000" cy="3693319"/>
          </a:xfrm>
          <a:prstGeom prst="rect">
            <a:avLst/>
          </a:prstGeom>
        </p:spPr>
        <p:txBody>
          <a:bodyPr>
            <a:spAutoFit/>
          </a:bodyPr>
          <a:lstStyle/>
          <a:p>
            <a:r>
              <a:rPr lang="en-IN" i="1" dirty="0"/>
              <a:t>A. Emission of electromagnetic radiation </a:t>
            </a:r>
          </a:p>
          <a:p>
            <a:r>
              <a:rPr lang="en-IN" i="1" dirty="0"/>
              <a:t>B. Transmission of energy from the source to the object</a:t>
            </a:r>
          </a:p>
          <a:p>
            <a:r>
              <a:rPr lang="en-IN" i="1" dirty="0"/>
              <a:t>C. Interaction of EMR with the object and subsequent reflection and emission </a:t>
            </a:r>
          </a:p>
          <a:p>
            <a:r>
              <a:rPr lang="en-IN" i="1" dirty="0"/>
              <a:t>D. Transmission of energy from the object to the sensor </a:t>
            </a:r>
          </a:p>
          <a:p>
            <a:r>
              <a:rPr lang="en-IN" i="1" dirty="0"/>
              <a:t>E. Recording of energy by the sensor </a:t>
            </a:r>
          </a:p>
          <a:p>
            <a:r>
              <a:rPr lang="en-IN" i="1" dirty="0"/>
              <a:t>F. Transmission of the recorded information to the ground station </a:t>
            </a:r>
          </a:p>
          <a:p>
            <a:r>
              <a:rPr lang="en-IN" i="1" dirty="0"/>
              <a:t>G. Processing of the data into digital or hard copy image </a:t>
            </a:r>
          </a:p>
          <a:p>
            <a:r>
              <a:rPr lang="en-IN" i="1" dirty="0"/>
              <a:t>H. Analysis of data</a:t>
            </a:r>
          </a:p>
        </p:txBody>
      </p:sp>
    </p:spTree>
    <p:extLst>
      <p:ext uri="{BB962C8B-B14F-4D97-AF65-F5344CB8AC3E}">
        <p14:creationId xmlns:p14="http://schemas.microsoft.com/office/powerpoint/2010/main" val="113950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52400"/>
            <a:ext cx="4267200" cy="523220"/>
          </a:xfrm>
          <a:prstGeom prst="rect">
            <a:avLst/>
          </a:prstGeom>
          <a:noFill/>
        </p:spPr>
        <p:txBody>
          <a:bodyPr wrap="square" rtlCol="0">
            <a:spAutoFit/>
          </a:bodyPr>
          <a:lstStyle/>
          <a:p>
            <a:r>
              <a:rPr lang="en-US" sz="2800" b="1" dirty="0"/>
              <a:t>Sensor:</a:t>
            </a:r>
            <a:endParaRPr lang="en-IN" sz="2800" b="1" dirty="0"/>
          </a:p>
        </p:txBody>
      </p:sp>
      <p:sp>
        <p:nvSpPr>
          <p:cNvPr id="4" name="Rectangle 3"/>
          <p:cNvSpPr/>
          <p:nvPr/>
        </p:nvSpPr>
        <p:spPr>
          <a:xfrm>
            <a:off x="457200" y="1219200"/>
            <a:ext cx="8077200" cy="3970318"/>
          </a:xfrm>
          <a:prstGeom prst="rect">
            <a:avLst/>
          </a:prstGeom>
        </p:spPr>
        <p:txBody>
          <a:bodyPr wrap="square">
            <a:spAutoFit/>
          </a:bodyPr>
          <a:lstStyle/>
          <a:p>
            <a:r>
              <a:rPr lang="en-IN" dirty="0"/>
              <a:t>There are several types of sensors that are used in remote sensing satellites. These sensors vary according to the purposes for which they are used. Main type of sensors used in remote sensing are - </a:t>
            </a:r>
          </a:p>
          <a:p>
            <a:endParaRPr lang="en-IN" dirty="0"/>
          </a:p>
          <a:p>
            <a:r>
              <a:rPr lang="en-IN" dirty="0"/>
              <a:t>The Multispectral Scanner</a:t>
            </a:r>
          </a:p>
          <a:p>
            <a:endParaRPr lang="en-IN" dirty="0"/>
          </a:p>
          <a:p>
            <a:r>
              <a:rPr lang="en-IN" dirty="0"/>
              <a:t>The Thematic Mapper</a:t>
            </a:r>
          </a:p>
          <a:p>
            <a:endParaRPr lang="en-IN" dirty="0"/>
          </a:p>
          <a:p>
            <a:r>
              <a:rPr lang="en-IN" dirty="0"/>
              <a:t>The Microwave Radiometer</a:t>
            </a:r>
          </a:p>
          <a:p>
            <a:endParaRPr lang="en-IN" dirty="0"/>
          </a:p>
          <a:p>
            <a:r>
              <a:rPr lang="en-IN" dirty="0"/>
              <a:t>The Synthetic Aperture Radar</a:t>
            </a:r>
          </a:p>
          <a:p>
            <a:endParaRPr lang="en-IN" dirty="0"/>
          </a:p>
          <a:p>
            <a:r>
              <a:rPr lang="en-IN" dirty="0"/>
              <a:t>The Panchromatic Camera</a:t>
            </a:r>
          </a:p>
          <a:p>
            <a:endParaRPr lang="en-IN" dirty="0"/>
          </a:p>
        </p:txBody>
      </p:sp>
    </p:spTree>
    <p:extLst>
      <p:ext uri="{BB962C8B-B14F-4D97-AF65-F5344CB8AC3E}">
        <p14:creationId xmlns:p14="http://schemas.microsoft.com/office/powerpoint/2010/main" val="3769261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955964"/>
            <a:ext cx="6400800" cy="3662541"/>
          </a:xfrm>
          <a:prstGeom prst="rect">
            <a:avLst/>
          </a:prstGeom>
        </p:spPr>
        <p:txBody>
          <a:bodyPr wrap="square">
            <a:spAutoFit/>
          </a:bodyPr>
          <a:lstStyle/>
          <a:p>
            <a:r>
              <a:rPr lang="en-IN" dirty="0"/>
              <a:t>There are four major types of resolution in remote sensing:</a:t>
            </a:r>
          </a:p>
          <a:p>
            <a:endParaRPr lang="en-IN" dirty="0"/>
          </a:p>
          <a:p>
            <a:pPr marL="342900" indent="-342900">
              <a:buAutoNum type="arabicPeriod"/>
            </a:pPr>
            <a:r>
              <a:rPr lang="en-IN" sz="2800" dirty="0">
                <a:latin typeface="Aparajita" pitchFamily="34" charset="0"/>
                <a:cs typeface="Aparajita" pitchFamily="34" charset="0"/>
              </a:rPr>
              <a:t>Spatial Resolution </a:t>
            </a:r>
          </a:p>
          <a:p>
            <a:pPr marL="342900" indent="-342900">
              <a:buAutoNum type="arabicPeriod"/>
            </a:pPr>
            <a:endParaRPr lang="en-IN" sz="2800" dirty="0">
              <a:latin typeface="Aparajita" pitchFamily="34" charset="0"/>
              <a:cs typeface="Aparajita" pitchFamily="34" charset="0"/>
            </a:endParaRPr>
          </a:p>
          <a:p>
            <a:pPr marL="342900" indent="-342900">
              <a:buAutoNum type="arabicPeriod"/>
            </a:pPr>
            <a:r>
              <a:rPr lang="en-IN" sz="2800" dirty="0">
                <a:latin typeface="Aparajita" pitchFamily="34" charset="0"/>
                <a:cs typeface="Aparajita" pitchFamily="34" charset="0"/>
              </a:rPr>
              <a:t>Spectral Resolution </a:t>
            </a:r>
          </a:p>
          <a:p>
            <a:pPr marL="342900" indent="-342900">
              <a:buAutoNum type="arabicPeriod"/>
            </a:pPr>
            <a:endParaRPr lang="en-IN" sz="2800" dirty="0">
              <a:latin typeface="Aparajita" pitchFamily="34" charset="0"/>
              <a:cs typeface="Aparajita" pitchFamily="34" charset="0"/>
            </a:endParaRPr>
          </a:p>
          <a:p>
            <a:r>
              <a:rPr lang="en-IN" sz="2800" dirty="0">
                <a:latin typeface="Aparajita" pitchFamily="34" charset="0"/>
                <a:cs typeface="Aparajita" pitchFamily="34" charset="0"/>
              </a:rPr>
              <a:t>3. Temporal Resolution </a:t>
            </a:r>
          </a:p>
          <a:p>
            <a:endParaRPr lang="en-IN" sz="2800" dirty="0">
              <a:latin typeface="Aparajita" pitchFamily="34" charset="0"/>
              <a:cs typeface="Aparajita" pitchFamily="34" charset="0"/>
            </a:endParaRPr>
          </a:p>
          <a:p>
            <a:r>
              <a:rPr lang="en-IN" sz="2800" dirty="0">
                <a:latin typeface="Aparajita" pitchFamily="34" charset="0"/>
                <a:cs typeface="Aparajita" pitchFamily="34" charset="0"/>
              </a:rPr>
              <a:t>4. Radiometric Resolution</a:t>
            </a:r>
          </a:p>
        </p:txBody>
      </p:sp>
      <p:sp>
        <p:nvSpPr>
          <p:cNvPr id="3" name="Rectangle 2"/>
          <p:cNvSpPr/>
          <p:nvPr/>
        </p:nvSpPr>
        <p:spPr>
          <a:xfrm>
            <a:off x="606020" y="227569"/>
            <a:ext cx="2190023" cy="584775"/>
          </a:xfrm>
          <a:prstGeom prst="rect">
            <a:avLst/>
          </a:prstGeom>
        </p:spPr>
        <p:txBody>
          <a:bodyPr wrap="none">
            <a:spAutoFit/>
          </a:bodyPr>
          <a:lstStyle/>
          <a:p>
            <a:pPr lvl="0"/>
            <a:r>
              <a:rPr lang="en-IN" sz="3200" b="1" dirty="0">
                <a:solidFill>
                  <a:prstClr val="black"/>
                </a:solidFill>
                <a:latin typeface="Times New Roman" pitchFamily="18" charset="0"/>
                <a:cs typeface="Times New Roman" pitchFamily="18" charset="0"/>
              </a:rPr>
              <a:t>Resolution:</a:t>
            </a:r>
          </a:p>
        </p:txBody>
      </p:sp>
    </p:spTree>
    <p:extLst>
      <p:ext uri="{BB962C8B-B14F-4D97-AF65-F5344CB8AC3E}">
        <p14:creationId xmlns:p14="http://schemas.microsoft.com/office/powerpoint/2010/main" val="1250269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752599"/>
            <a:ext cx="6152911" cy="490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96560"/>
            <a:ext cx="2242291" cy="201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196560"/>
            <a:ext cx="2286000" cy="461665"/>
          </a:xfrm>
          <a:prstGeom prst="rect">
            <a:avLst/>
          </a:prstGeom>
          <a:noFill/>
        </p:spPr>
        <p:txBody>
          <a:bodyPr wrap="square" rtlCol="0">
            <a:spAutoFit/>
          </a:bodyPr>
          <a:lstStyle/>
          <a:p>
            <a:r>
              <a:rPr lang="en-US" sz="2400" b="1" dirty="0"/>
              <a:t>Pixel</a:t>
            </a:r>
            <a:endParaRPr lang="en-IN" sz="2400" b="1" dirty="0"/>
          </a:p>
        </p:txBody>
      </p:sp>
    </p:spTree>
    <p:extLst>
      <p:ext uri="{BB962C8B-B14F-4D97-AF65-F5344CB8AC3E}">
        <p14:creationId xmlns:p14="http://schemas.microsoft.com/office/powerpoint/2010/main" val="3293915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81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5181600" cy="53364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76200" y="6260068"/>
            <a:ext cx="480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Fig.</a:t>
            </a:r>
            <a:r>
              <a:rPr kumimoji="0" lang="en-US" b="1"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Few High Resolution Satellites</a:t>
            </a:r>
            <a:endParaRPr kumimoji="0" lang="en-US" sz="2800" b="1"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1266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456"/>
          <a:stretch/>
        </p:blipFill>
        <p:spPr bwMode="auto">
          <a:xfrm>
            <a:off x="457200" y="659598"/>
            <a:ext cx="8153400" cy="38015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3476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TextBox 3"/>
          <p:cNvSpPr txBox="1"/>
          <p:nvPr/>
        </p:nvSpPr>
        <p:spPr>
          <a:xfrm>
            <a:off x="914400" y="4461164"/>
            <a:ext cx="7239000" cy="369332"/>
          </a:xfrm>
          <a:prstGeom prst="rect">
            <a:avLst/>
          </a:prstGeom>
          <a:noFill/>
        </p:spPr>
        <p:txBody>
          <a:bodyPr wrap="square" rtlCol="0">
            <a:spAutoFit/>
          </a:bodyPr>
          <a:lstStyle/>
          <a:p>
            <a:pPr algn="ctr"/>
            <a:r>
              <a:rPr lang="en-US" b="1" dirty="0"/>
              <a:t>Fig. : Electromagnetic Spectrum</a:t>
            </a:r>
            <a:endParaRPr lang="en-IN" b="1" dirty="0"/>
          </a:p>
        </p:txBody>
      </p:sp>
    </p:spTree>
    <p:extLst>
      <p:ext uri="{BB962C8B-B14F-4D97-AF65-F5344CB8AC3E}">
        <p14:creationId xmlns:p14="http://schemas.microsoft.com/office/powerpoint/2010/main" val="17450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24180210"/>
              </p:ext>
            </p:extLst>
          </p:nvPr>
        </p:nvGraphicFramePr>
        <p:xfrm>
          <a:off x="457200" y="4648201"/>
          <a:ext cx="4495800" cy="2057399"/>
        </p:xfrm>
        <a:graphic>
          <a:graphicData uri="http://schemas.openxmlformats.org/drawingml/2006/table">
            <a:tbl>
              <a:tblPr firstRow="1" firstCol="1" bandRow="1">
                <a:tableStyleId>{5C22544A-7EE6-4342-B048-85BDC9FD1C3A}</a:tableStyleId>
              </a:tblPr>
              <a:tblGrid>
                <a:gridCol w="1620305">
                  <a:extLst>
                    <a:ext uri="{9D8B030D-6E8A-4147-A177-3AD203B41FA5}">
                      <a16:colId xmlns:a16="http://schemas.microsoft.com/office/drawing/2014/main" val="20000"/>
                    </a:ext>
                  </a:extLst>
                </a:gridCol>
                <a:gridCol w="1610569">
                  <a:extLst>
                    <a:ext uri="{9D8B030D-6E8A-4147-A177-3AD203B41FA5}">
                      <a16:colId xmlns:a16="http://schemas.microsoft.com/office/drawing/2014/main" val="20001"/>
                    </a:ext>
                  </a:extLst>
                </a:gridCol>
                <a:gridCol w="1264926">
                  <a:extLst>
                    <a:ext uri="{9D8B030D-6E8A-4147-A177-3AD203B41FA5}">
                      <a16:colId xmlns:a16="http://schemas.microsoft.com/office/drawing/2014/main" val="20002"/>
                    </a:ext>
                  </a:extLst>
                </a:gridCol>
              </a:tblGrid>
              <a:tr h="372840">
                <a:tc>
                  <a:txBody>
                    <a:bodyPr/>
                    <a:lstStyle/>
                    <a:p>
                      <a:pPr algn="ctr">
                        <a:lnSpc>
                          <a:spcPct val="115000"/>
                        </a:lnSpc>
                        <a:spcAft>
                          <a:spcPts val="1000"/>
                        </a:spcAft>
                      </a:pPr>
                      <a:r>
                        <a:rPr lang="en-IN" sz="1400" dirty="0">
                          <a:effectLst/>
                        </a:rPr>
                        <a:t>Spectral Band</a:t>
                      </a:r>
                      <a:endParaRPr lang="en-IN" sz="14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IN" sz="1400">
                          <a:effectLst/>
                        </a:rPr>
                        <a:t>Wavelength</a:t>
                      </a:r>
                      <a:endParaRPr lang="en-IN" sz="14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IN" sz="1400">
                          <a:effectLst/>
                        </a:rPr>
                        <a:t>Resolution</a:t>
                      </a:r>
                      <a:endParaRPr lang="en-IN" sz="140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322902">
                <a:tc>
                  <a:txBody>
                    <a:bodyPr/>
                    <a:lstStyle/>
                    <a:p>
                      <a:pPr algn="ctr">
                        <a:lnSpc>
                          <a:spcPct val="115000"/>
                        </a:lnSpc>
                        <a:spcAft>
                          <a:spcPts val="1000"/>
                        </a:spcAft>
                      </a:pPr>
                      <a:r>
                        <a:rPr lang="en-IN" sz="1400">
                          <a:effectLst/>
                        </a:rPr>
                        <a:t>Band 1 (Green)</a:t>
                      </a:r>
                      <a:endParaRPr lang="en-IN" sz="14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IN" sz="1400" dirty="0">
                          <a:effectLst/>
                        </a:rPr>
                        <a:t>0.52 - 0.59 µm</a:t>
                      </a:r>
                      <a:endParaRPr lang="en-IN" sz="14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IN" sz="1400">
                          <a:effectLst/>
                        </a:rPr>
                        <a:t>24 m</a:t>
                      </a:r>
                      <a:endParaRPr lang="en-IN" sz="140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372840">
                <a:tc>
                  <a:txBody>
                    <a:bodyPr/>
                    <a:lstStyle/>
                    <a:p>
                      <a:pPr algn="ctr">
                        <a:lnSpc>
                          <a:spcPct val="115000"/>
                        </a:lnSpc>
                        <a:spcAft>
                          <a:spcPts val="1000"/>
                        </a:spcAft>
                      </a:pPr>
                      <a:r>
                        <a:rPr lang="en-IN" sz="1400">
                          <a:effectLst/>
                        </a:rPr>
                        <a:t>Band 2 (Red)</a:t>
                      </a:r>
                      <a:endParaRPr lang="en-IN" sz="14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IN" sz="1400" dirty="0">
                          <a:effectLst/>
                        </a:rPr>
                        <a:t>0.62 - 0.68 µm</a:t>
                      </a:r>
                      <a:endParaRPr lang="en-IN" sz="14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IN" sz="1400">
                          <a:effectLst/>
                        </a:rPr>
                        <a:t>24 m</a:t>
                      </a:r>
                      <a:endParaRPr lang="en-IN" sz="140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665915">
                <a:tc>
                  <a:txBody>
                    <a:bodyPr/>
                    <a:lstStyle/>
                    <a:p>
                      <a:pPr algn="ctr">
                        <a:lnSpc>
                          <a:spcPct val="115000"/>
                        </a:lnSpc>
                        <a:spcAft>
                          <a:spcPts val="1000"/>
                        </a:spcAft>
                      </a:pPr>
                      <a:r>
                        <a:rPr lang="en-IN" sz="1400" dirty="0">
                          <a:effectLst/>
                        </a:rPr>
                        <a:t>Band 3 (Near Infrared)</a:t>
                      </a:r>
                      <a:endParaRPr lang="en-IN" sz="14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IN" sz="1400">
                          <a:effectLst/>
                        </a:rPr>
                        <a:t>0.77 - 0.86 µm</a:t>
                      </a:r>
                      <a:endParaRPr lang="en-IN" sz="14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IN" sz="1400">
                          <a:effectLst/>
                        </a:rPr>
                        <a:t>24 m</a:t>
                      </a:r>
                      <a:endParaRPr lang="en-IN" sz="140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322902">
                <a:tc>
                  <a:txBody>
                    <a:bodyPr/>
                    <a:lstStyle/>
                    <a:p>
                      <a:pPr algn="ctr">
                        <a:lnSpc>
                          <a:spcPct val="115000"/>
                        </a:lnSpc>
                        <a:spcAft>
                          <a:spcPts val="1000"/>
                        </a:spcAft>
                      </a:pPr>
                      <a:r>
                        <a:rPr lang="en-IN" sz="1400">
                          <a:effectLst/>
                        </a:rPr>
                        <a:t>Band 4 (SWIR)</a:t>
                      </a:r>
                      <a:endParaRPr lang="en-IN" sz="14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IN" sz="1400">
                          <a:effectLst/>
                        </a:rPr>
                        <a:t>1.55 - 1.70 µm</a:t>
                      </a:r>
                      <a:endParaRPr lang="en-IN" sz="14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IN" sz="1400" dirty="0">
                          <a:effectLst/>
                        </a:rPr>
                        <a:t>24 m</a:t>
                      </a:r>
                      <a:endParaRPr lang="en-IN"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4" name="Rectangle 2"/>
          <p:cNvSpPr>
            <a:spLocks noChangeArrowheads="1"/>
          </p:cNvSpPr>
          <p:nvPr/>
        </p:nvSpPr>
        <p:spPr bwMode="auto">
          <a:xfrm>
            <a:off x="2971800" y="86380"/>
            <a:ext cx="2947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Band Designation</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pic>
        <p:nvPicPr>
          <p:cNvPr id="204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36" y="1059369"/>
            <a:ext cx="5985164" cy="31316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28600" y="4236423"/>
            <a:ext cx="19113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For IRS-LISS-III:</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6477000" y="3761601"/>
            <a:ext cx="1752600" cy="307777"/>
          </a:xfrm>
          <a:prstGeom prst="rect">
            <a:avLst/>
          </a:prstGeom>
          <a:noFill/>
        </p:spPr>
        <p:txBody>
          <a:bodyPr wrap="square" rtlCol="0">
            <a:spAutoFit/>
          </a:bodyPr>
          <a:lstStyle/>
          <a:p>
            <a:r>
              <a:rPr lang="en-US" sz="1400" dirty="0"/>
              <a:t>Source: USGS, 2018</a:t>
            </a:r>
            <a:endParaRPr lang="en-IN" sz="1400" dirty="0"/>
          </a:p>
        </p:txBody>
      </p:sp>
      <p:sp>
        <p:nvSpPr>
          <p:cNvPr id="8" name="TextBox 7"/>
          <p:cNvSpPr txBox="1"/>
          <p:nvPr/>
        </p:nvSpPr>
        <p:spPr>
          <a:xfrm>
            <a:off x="5295900" y="6172200"/>
            <a:ext cx="2362200" cy="307777"/>
          </a:xfrm>
          <a:prstGeom prst="rect">
            <a:avLst/>
          </a:prstGeom>
          <a:noFill/>
        </p:spPr>
        <p:txBody>
          <a:bodyPr wrap="square" rtlCol="0">
            <a:spAutoFit/>
          </a:bodyPr>
          <a:lstStyle/>
          <a:p>
            <a:r>
              <a:rPr lang="en-US" sz="1400" dirty="0"/>
              <a:t>Source: NRSC-ISRO, 2018</a:t>
            </a:r>
            <a:endParaRPr lang="en-IN" sz="1400" dirty="0"/>
          </a:p>
        </p:txBody>
      </p:sp>
      <p:sp>
        <p:nvSpPr>
          <p:cNvPr id="7" name="Rectangle 6"/>
          <p:cNvSpPr/>
          <p:nvPr/>
        </p:nvSpPr>
        <p:spPr>
          <a:xfrm>
            <a:off x="228600" y="685800"/>
            <a:ext cx="1620957" cy="369332"/>
          </a:xfrm>
          <a:prstGeom prst="rect">
            <a:avLst/>
          </a:prstGeom>
        </p:spPr>
        <p:txBody>
          <a:bodyPr wrap="none">
            <a:spAutoFit/>
          </a:bodyPr>
          <a:lstStyle/>
          <a:p>
            <a:pPr lvl="0" eaLnBrk="0" fontAlgn="base" hangingPunct="0">
              <a:spcBef>
                <a:spcPct val="0"/>
              </a:spcBef>
              <a:spcAft>
                <a:spcPct val="0"/>
              </a:spcAft>
            </a:pPr>
            <a:r>
              <a:rPr lang="en-US" b="1" i="1" dirty="0">
                <a:latin typeface="Times New Roman" pitchFamily="18" charset="0"/>
                <a:ea typeface="Calibri" pitchFamily="34" charset="0"/>
                <a:cs typeface="Times New Roman" pitchFamily="18" charset="0"/>
              </a:rPr>
              <a:t>For Landsat 8:</a:t>
            </a:r>
            <a:endParaRPr lang="en-US" sz="1050" dirty="0">
              <a:latin typeface="Arial" pitchFamily="34" charset="0"/>
              <a:cs typeface="Arial" pitchFamily="34" charset="0"/>
            </a:endParaRPr>
          </a:p>
        </p:txBody>
      </p:sp>
    </p:spTree>
    <p:extLst>
      <p:ext uri="{BB962C8B-B14F-4D97-AF65-F5344CB8AC3E}">
        <p14:creationId xmlns:p14="http://schemas.microsoft.com/office/powerpoint/2010/main" val="1345922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307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38200"/>
            <a:ext cx="4848225" cy="20097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2514600" y="2985700"/>
            <a:ext cx="2743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Fig. </a:t>
            </a:r>
            <a:r>
              <a:rPr lang="en-US" sz="1200" dirty="0">
                <a:latin typeface="Times New Roman" pitchFamily="18"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Colour</a:t>
            </a: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Composition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7"/>
          <p:cNvSpPr/>
          <p:nvPr/>
        </p:nvSpPr>
        <p:spPr>
          <a:xfrm>
            <a:off x="457200" y="272534"/>
            <a:ext cx="1887440" cy="369332"/>
          </a:xfrm>
          <a:prstGeom prst="rect">
            <a:avLst/>
          </a:prstGeom>
        </p:spPr>
        <p:txBody>
          <a:bodyPr wrap="none">
            <a:spAutoFit/>
          </a:bodyPr>
          <a:lstStyle/>
          <a:p>
            <a:r>
              <a:rPr lang="en-IN" b="1" dirty="0"/>
              <a:t>Colour Composite</a:t>
            </a:r>
            <a:endParaRPr lang="en-IN" dirty="0"/>
          </a:p>
        </p:txBody>
      </p:sp>
      <p:sp>
        <p:nvSpPr>
          <p:cNvPr id="9" name="TextBox 8"/>
          <p:cNvSpPr txBox="1"/>
          <p:nvPr/>
        </p:nvSpPr>
        <p:spPr>
          <a:xfrm>
            <a:off x="471055" y="4174775"/>
            <a:ext cx="5257800" cy="369332"/>
          </a:xfrm>
          <a:prstGeom prst="rect">
            <a:avLst/>
          </a:prstGeom>
          <a:noFill/>
        </p:spPr>
        <p:txBody>
          <a:bodyPr wrap="square" rtlCol="0">
            <a:spAutoFit/>
          </a:bodyPr>
          <a:lstStyle/>
          <a:p>
            <a:r>
              <a:rPr lang="en-US" b="1" dirty="0"/>
              <a:t>Visible Range of </a:t>
            </a:r>
            <a:r>
              <a:rPr lang="en-US" b="1" dirty="0" err="1"/>
              <a:t>Colours</a:t>
            </a:r>
            <a:r>
              <a:rPr lang="en-US" b="1" dirty="0"/>
              <a:t> of Naked Human Eye</a:t>
            </a:r>
            <a:endParaRPr lang="en-IN" b="1" dirty="0"/>
          </a:p>
        </p:txBody>
      </p:sp>
      <p:graphicFrame>
        <p:nvGraphicFramePr>
          <p:cNvPr id="10" name="Table 9"/>
          <p:cNvGraphicFramePr>
            <a:graphicFrameLocks noGrp="1"/>
          </p:cNvGraphicFramePr>
          <p:nvPr>
            <p:extLst>
              <p:ext uri="{D42A27DB-BD31-4B8C-83A1-F6EECF244321}">
                <p14:modId xmlns:p14="http://schemas.microsoft.com/office/powerpoint/2010/main" val="1416307308"/>
              </p:ext>
            </p:extLst>
          </p:nvPr>
        </p:nvGraphicFramePr>
        <p:xfrm>
          <a:off x="838200" y="5257800"/>
          <a:ext cx="6096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Blue</a:t>
                      </a:r>
                      <a:endParaRPr lang="en-IN" dirty="0"/>
                    </a:p>
                  </a:txBody>
                  <a:tcPr anchor="ctr">
                    <a:solidFill>
                      <a:schemeClr val="accent1"/>
                    </a:solidFill>
                  </a:tcPr>
                </a:tc>
                <a:tc>
                  <a:txBody>
                    <a:bodyPr/>
                    <a:lstStyle/>
                    <a:p>
                      <a:pPr algn="ctr"/>
                      <a:r>
                        <a:rPr lang="en-US" dirty="0"/>
                        <a:t>Green</a:t>
                      </a:r>
                      <a:endParaRPr lang="en-IN" dirty="0"/>
                    </a:p>
                  </a:txBody>
                  <a:tcPr anchor="ctr">
                    <a:solidFill>
                      <a:srgbClr val="00B050"/>
                    </a:solidFill>
                  </a:tcPr>
                </a:tc>
                <a:tc>
                  <a:txBody>
                    <a:bodyPr/>
                    <a:lstStyle/>
                    <a:p>
                      <a:pPr algn="ctr"/>
                      <a:r>
                        <a:rPr lang="en-US" dirty="0"/>
                        <a:t>Red</a:t>
                      </a:r>
                      <a:endParaRPr lang="en-IN" dirty="0"/>
                    </a:p>
                  </a:txBody>
                  <a:tcPr anchor="ctr">
                    <a:solidFill>
                      <a:srgbClr val="FF00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00681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567</Words>
  <Application>Microsoft Office PowerPoint</Application>
  <PresentationFormat>On-screen Show (4:3)</PresentationFormat>
  <Paragraphs>94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Aparajita</vt:lpstr>
      <vt:lpstr>Arial</vt:lpstr>
      <vt:lpstr>Bell MT</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Kaustuv</dc:creator>
  <cp:lastModifiedBy>manab.geo2010@gmail.com</cp:lastModifiedBy>
  <cp:revision>28</cp:revision>
  <dcterms:created xsi:type="dcterms:W3CDTF">2006-08-16T00:00:00Z</dcterms:created>
  <dcterms:modified xsi:type="dcterms:W3CDTF">2023-01-09T09:26:01Z</dcterms:modified>
</cp:coreProperties>
</file>