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60" r:id="rId4"/>
    <p:sldId id="261" r:id="rId5"/>
    <p:sldId id="262" r:id="rId6"/>
    <p:sldId id="265" r:id="rId7"/>
    <p:sldId id="266" r:id="rId8"/>
    <p:sldId id="267" r:id="rId9"/>
    <p:sldId id="263"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24FEDC-1C21-4142-861C-EEB21C3DE0B8}"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0B9EA-863B-42D9-A72F-5E3501344F79}" type="slidenum">
              <a:rPr lang="en-US" smtClean="0"/>
              <a:pPr/>
              <a:t>‹#›</a:t>
            </a:fld>
            <a:endParaRPr lang="en-US"/>
          </a:p>
        </p:txBody>
      </p:sp>
    </p:spTree>
    <p:extLst>
      <p:ext uri="{BB962C8B-B14F-4D97-AF65-F5344CB8AC3E}">
        <p14:creationId xmlns:p14="http://schemas.microsoft.com/office/powerpoint/2010/main" xmlns="" val="322723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4FEDC-1C21-4142-861C-EEB21C3DE0B8}"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0B9EA-863B-42D9-A72F-5E3501344F79}" type="slidenum">
              <a:rPr lang="en-US" smtClean="0"/>
              <a:pPr/>
              <a:t>‹#›</a:t>
            </a:fld>
            <a:endParaRPr lang="en-US"/>
          </a:p>
        </p:txBody>
      </p:sp>
    </p:spTree>
    <p:extLst>
      <p:ext uri="{BB962C8B-B14F-4D97-AF65-F5344CB8AC3E}">
        <p14:creationId xmlns:p14="http://schemas.microsoft.com/office/powerpoint/2010/main" xmlns="" val="2560974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4FEDC-1C21-4142-861C-EEB21C3DE0B8}"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0B9EA-863B-42D9-A72F-5E3501344F79}" type="slidenum">
              <a:rPr lang="en-US" smtClean="0"/>
              <a:pPr/>
              <a:t>‹#›</a:t>
            </a:fld>
            <a:endParaRPr lang="en-US"/>
          </a:p>
        </p:txBody>
      </p:sp>
    </p:spTree>
    <p:extLst>
      <p:ext uri="{BB962C8B-B14F-4D97-AF65-F5344CB8AC3E}">
        <p14:creationId xmlns:p14="http://schemas.microsoft.com/office/powerpoint/2010/main" xmlns="" val="51975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4FEDC-1C21-4142-861C-EEB21C3DE0B8}"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0B9EA-863B-42D9-A72F-5E3501344F79}" type="slidenum">
              <a:rPr lang="en-US" smtClean="0"/>
              <a:pPr/>
              <a:t>‹#›</a:t>
            </a:fld>
            <a:endParaRPr lang="en-US"/>
          </a:p>
        </p:txBody>
      </p:sp>
    </p:spTree>
    <p:extLst>
      <p:ext uri="{BB962C8B-B14F-4D97-AF65-F5344CB8AC3E}">
        <p14:creationId xmlns:p14="http://schemas.microsoft.com/office/powerpoint/2010/main" xmlns="" val="11599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24FEDC-1C21-4142-861C-EEB21C3DE0B8}"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0B9EA-863B-42D9-A72F-5E3501344F79}" type="slidenum">
              <a:rPr lang="en-US" smtClean="0"/>
              <a:pPr/>
              <a:t>‹#›</a:t>
            </a:fld>
            <a:endParaRPr lang="en-US"/>
          </a:p>
        </p:txBody>
      </p:sp>
    </p:spTree>
    <p:extLst>
      <p:ext uri="{BB962C8B-B14F-4D97-AF65-F5344CB8AC3E}">
        <p14:creationId xmlns:p14="http://schemas.microsoft.com/office/powerpoint/2010/main" xmlns="" val="30010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24FEDC-1C21-4142-861C-EEB21C3DE0B8}" type="datetimeFigureOut">
              <a:rPr lang="en-US" smtClean="0"/>
              <a:pPr/>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0B9EA-863B-42D9-A72F-5E3501344F79}" type="slidenum">
              <a:rPr lang="en-US" smtClean="0"/>
              <a:pPr/>
              <a:t>‹#›</a:t>
            </a:fld>
            <a:endParaRPr lang="en-US"/>
          </a:p>
        </p:txBody>
      </p:sp>
    </p:spTree>
    <p:extLst>
      <p:ext uri="{BB962C8B-B14F-4D97-AF65-F5344CB8AC3E}">
        <p14:creationId xmlns:p14="http://schemas.microsoft.com/office/powerpoint/2010/main" xmlns="" val="3978774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24FEDC-1C21-4142-861C-EEB21C3DE0B8}" type="datetimeFigureOut">
              <a:rPr lang="en-US" smtClean="0"/>
              <a:pPr/>
              <a:t>12/19/2022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90B9EA-863B-42D9-A72F-5E3501344F79}" type="slidenum">
              <a:rPr lang="en-US" smtClean="0"/>
              <a:pPr/>
              <a:t>‹#›</a:t>
            </a:fld>
            <a:endParaRPr lang="en-US"/>
          </a:p>
        </p:txBody>
      </p:sp>
    </p:spTree>
    <p:extLst>
      <p:ext uri="{BB962C8B-B14F-4D97-AF65-F5344CB8AC3E}">
        <p14:creationId xmlns:p14="http://schemas.microsoft.com/office/powerpoint/2010/main" xmlns="" val="406764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24FEDC-1C21-4142-861C-EEB21C3DE0B8}" type="datetimeFigureOut">
              <a:rPr lang="en-US" smtClean="0"/>
              <a:pPr/>
              <a:t>12/19/2022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90B9EA-863B-42D9-A72F-5E3501344F79}" type="slidenum">
              <a:rPr lang="en-US" smtClean="0"/>
              <a:pPr/>
              <a:t>‹#›</a:t>
            </a:fld>
            <a:endParaRPr lang="en-US"/>
          </a:p>
        </p:txBody>
      </p:sp>
    </p:spTree>
    <p:extLst>
      <p:ext uri="{BB962C8B-B14F-4D97-AF65-F5344CB8AC3E}">
        <p14:creationId xmlns:p14="http://schemas.microsoft.com/office/powerpoint/2010/main" xmlns="" val="29207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4FEDC-1C21-4142-861C-EEB21C3DE0B8}" type="datetimeFigureOut">
              <a:rPr lang="en-US" smtClean="0"/>
              <a:pPr/>
              <a:t>12/19/2022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90B9EA-863B-42D9-A72F-5E3501344F79}" type="slidenum">
              <a:rPr lang="en-US" smtClean="0"/>
              <a:pPr/>
              <a:t>‹#›</a:t>
            </a:fld>
            <a:endParaRPr lang="en-US"/>
          </a:p>
        </p:txBody>
      </p:sp>
    </p:spTree>
    <p:extLst>
      <p:ext uri="{BB962C8B-B14F-4D97-AF65-F5344CB8AC3E}">
        <p14:creationId xmlns:p14="http://schemas.microsoft.com/office/powerpoint/2010/main" xmlns="" val="53081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4FEDC-1C21-4142-861C-EEB21C3DE0B8}" type="datetimeFigureOut">
              <a:rPr lang="en-US" smtClean="0"/>
              <a:pPr/>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0B9EA-863B-42D9-A72F-5E3501344F79}" type="slidenum">
              <a:rPr lang="en-US" smtClean="0"/>
              <a:pPr/>
              <a:t>‹#›</a:t>
            </a:fld>
            <a:endParaRPr lang="en-US"/>
          </a:p>
        </p:txBody>
      </p:sp>
    </p:spTree>
    <p:extLst>
      <p:ext uri="{BB962C8B-B14F-4D97-AF65-F5344CB8AC3E}">
        <p14:creationId xmlns:p14="http://schemas.microsoft.com/office/powerpoint/2010/main" xmlns="" val="1754345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4FEDC-1C21-4142-861C-EEB21C3DE0B8}" type="datetimeFigureOut">
              <a:rPr lang="en-US" smtClean="0"/>
              <a:pPr/>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0B9EA-863B-42D9-A72F-5E3501344F79}" type="slidenum">
              <a:rPr lang="en-US" smtClean="0"/>
              <a:pPr/>
              <a:t>‹#›</a:t>
            </a:fld>
            <a:endParaRPr lang="en-US"/>
          </a:p>
        </p:txBody>
      </p:sp>
    </p:spTree>
    <p:extLst>
      <p:ext uri="{BB962C8B-B14F-4D97-AF65-F5344CB8AC3E}">
        <p14:creationId xmlns:p14="http://schemas.microsoft.com/office/powerpoint/2010/main" xmlns="" val="46857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4FEDC-1C21-4142-861C-EEB21C3DE0B8}" type="datetimeFigureOut">
              <a:rPr lang="en-US" smtClean="0"/>
              <a:pPr/>
              <a:t>12/19/2022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0B9EA-863B-42D9-A72F-5E3501344F79}" type="slidenum">
              <a:rPr lang="en-US" smtClean="0"/>
              <a:pPr/>
              <a:t>‹#›</a:t>
            </a:fld>
            <a:endParaRPr lang="en-US"/>
          </a:p>
        </p:txBody>
      </p:sp>
    </p:spTree>
    <p:extLst>
      <p:ext uri="{BB962C8B-B14F-4D97-AF65-F5344CB8AC3E}">
        <p14:creationId xmlns:p14="http://schemas.microsoft.com/office/powerpoint/2010/main" xmlns="" val="4019220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corporatefinanceinstitute.com/resources/knowledge/economics/gross-national-product-gn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Presented By </a:t>
            </a:r>
            <a:r>
              <a:rPr lang="en-US" b="1" dirty="0" smtClean="0">
                <a:solidFill>
                  <a:srgbClr val="0070C0"/>
                </a:solidFill>
              </a:rPr>
              <a:t>P</a:t>
            </a:r>
            <a:r>
              <a:rPr lang="en-US" b="1" dirty="0" smtClean="0">
                <a:solidFill>
                  <a:srgbClr val="0070C0"/>
                </a:solidFill>
              </a:rPr>
              <a:t>rof.</a:t>
            </a:r>
            <a:r>
              <a:rPr lang="en-US" b="1" dirty="0" smtClean="0">
                <a:solidFill>
                  <a:schemeClr val="bg2">
                    <a:lumMod val="75000"/>
                  </a:schemeClr>
                </a:solidFill>
              </a:rPr>
              <a:t>  </a:t>
            </a:r>
            <a:r>
              <a:rPr lang="en-US" b="1" dirty="0" smtClean="0">
                <a:solidFill>
                  <a:srgbClr val="0070C0"/>
                </a:solidFill>
              </a:rPr>
              <a:t>MR</a:t>
            </a:r>
            <a:endParaRPr lang="en-US" b="1" dirty="0">
              <a:solidFill>
                <a:srgbClr val="0070C0"/>
              </a:solidFill>
            </a:endParaRP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1600200"/>
            <a:ext cx="8401050" cy="5043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79087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00200" y="1639888"/>
            <a:ext cx="5943600" cy="357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7578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69570"/>
          </a:xfrm>
        </p:spPr>
        <p:txBody>
          <a:bodyPr>
            <a:noAutofit/>
          </a:bodyPr>
          <a:lstStyle/>
          <a:p>
            <a:r>
              <a:rPr lang="en-US" sz="3600" b="1" i="0" dirty="0" smtClean="0">
                <a:solidFill>
                  <a:srgbClr val="FF0000"/>
                </a:solidFill>
                <a:effectLst/>
                <a:latin typeface="Open Sans"/>
              </a:rPr>
              <a:t>What is the Human Development Index (HDI)?</a:t>
            </a:r>
            <a:br>
              <a:rPr lang="en-US" sz="3600" b="1" i="0" dirty="0" smtClean="0">
                <a:solidFill>
                  <a:srgbClr val="FF0000"/>
                </a:solidFill>
                <a:effectLst/>
                <a:latin typeface="Open Sans"/>
              </a:rPr>
            </a:br>
            <a:endParaRPr lang="en-US" sz="36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b="0" i="0" dirty="0" smtClean="0">
                <a:solidFill>
                  <a:srgbClr val="57595D"/>
                </a:solidFill>
                <a:effectLst/>
                <a:latin typeface="Open Sans"/>
              </a:rPr>
              <a:t>The Human Development Index (HDI) is a statistical measure (composite index) developed by the United Nations to assess the social and </a:t>
            </a:r>
            <a:r>
              <a:rPr lang="en-US" b="0" i="0" u="none" strike="noStrike" dirty="0" smtClean="0">
                <a:solidFill>
                  <a:srgbClr val="FA621C"/>
                </a:solidFill>
                <a:effectLst/>
                <a:latin typeface="Open Sans"/>
                <a:hlinkClick r:id="rId2"/>
              </a:rPr>
              <a:t>economic development</a:t>
            </a:r>
            <a:r>
              <a:rPr lang="en-US" b="0" i="0" dirty="0" smtClean="0">
                <a:solidFill>
                  <a:srgbClr val="57595D"/>
                </a:solidFill>
                <a:effectLst/>
                <a:latin typeface="Open Sans"/>
              </a:rPr>
              <a:t> of countries around the world. The HDI considers three indicators of human development, namely, life expectancy, education, and per capita income.</a:t>
            </a:r>
          </a:p>
          <a:p>
            <a:r>
              <a:rPr lang="en-US" dirty="0" smtClean="0">
                <a:solidFill>
                  <a:srgbClr val="57595D"/>
                </a:solidFill>
                <a:latin typeface="Open Sans"/>
              </a:rPr>
              <a:t>It is the statistics used to rank countries by level of standard of living and quality of life.</a:t>
            </a:r>
          </a:p>
          <a:p>
            <a:r>
              <a:rPr lang="en-US" b="0" i="0" dirty="0" smtClean="0">
                <a:solidFill>
                  <a:srgbClr val="57595D"/>
                </a:solidFill>
                <a:effectLst/>
                <a:latin typeface="Open Sans"/>
              </a:rPr>
              <a:t>It goes from 0 to 1 (1-most; </a:t>
            </a:r>
            <a:r>
              <a:rPr lang="en-US" b="0" i="0" smtClean="0">
                <a:solidFill>
                  <a:srgbClr val="57595D"/>
                </a:solidFill>
                <a:effectLst/>
                <a:latin typeface="Open Sans"/>
              </a:rPr>
              <a:t>0- worst)</a:t>
            </a:r>
            <a:endParaRPr lang="en-US" b="0" i="0" dirty="0" smtClean="0">
              <a:solidFill>
                <a:srgbClr val="57595D"/>
              </a:solidFill>
              <a:effectLst/>
              <a:latin typeface="Open Sans"/>
            </a:endParaRPr>
          </a:p>
          <a:p>
            <a:endParaRPr lang="en-US" dirty="0"/>
          </a:p>
        </p:txBody>
      </p:sp>
    </p:spTree>
    <p:extLst>
      <p:ext uri="{BB962C8B-B14F-4D97-AF65-F5344CB8AC3E}">
        <p14:creationId xmlns:p14="http://schemas.microsoft.com/office/powerpoint/2010/main" xmlns="" val="3511403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normAutofit fontScale="90000"/>
          </a:bodyPr>
          <a:lstStyle/>
          <a:p>
            <a:r>
              <a:rPr lang="en-US" sz="3600" b="1" dirty="0" smtClean="0">
                <a:solidFill>
                  <a:srgbClr val="FF0000"/>
                </a:solidFill>
                <a:latin typeface="Open Sans"/>
              </a:rPr>
              <a:t/>
            </a:r>
            <a:br>
              <a:rPr lang="en-US" sz="3600" b="1" dirty="0" smtClean="0">
                <a:solidFill>
                  <a:srgbClr val="FF0000"/>
                </a:solidFill>
                <a:latin typeface="Open Sans"/>
              </a:rPr>
            </a:br>
            <a:r>
              <a:rPr lang="en-US" sz="3600" b="1" dirty="0" smtClean="0">
                <a:solidFill>
                  <a:srgbClr val="FF0000"/>
                </a:solidFill>
                <a:latin typeface="Open Sans"/>
              </a:rPr>
              <a:t>What </a:t>
            </a:r>
            <a:r>
              <a:rPr lang="en-US" sz="3600" b="1" dirty="0">
                <a:solidFill>
                  <a:srgbClr val="FF0000"/>
                </a:solidFill>
                <a:latin typeface="Open Sans"/>
              </a:rPr>
              <a:t>is the Human Development Index (HDI)?</a:t>
            </a:r>
            <a:br>
              <a:rPr lang="en-US" sz="3600" b="1" dirty="0">
                <a:solidFill>
                  <a:srgbClr val="FF0000"/>
                </a:solidFill>
                <a:latin typeface="Open Sans"/>
              </a:rPr>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Pakistani economist </a:t>
            </a:r>
            <a:r>
              <a:rPr lang="en-US" dirty="0" err="1" smtClean="0"/>
              <a:t>Mahbub</a:t>
            </a:r>
            <a:r>
              <a:rPr lang="en-US" dirty="0" smtClean="0"/>
              <a:t> </a:t>
            </a:r>
            <a:r>
              <a:rPr lang="en-US" dirty="0" err="1" smtClean="0"/>
              <a:t>ul</a:t>
            </a:r>
            <a:r>
              <a:rPr lang="en-US" dirty="0" smtClean="0"/>
              <a:t> </a:t>
            </a:r>
            <a:r>
              <a:rPr lang="en-US" dirty="0" err="1" smtClean="0"/>
              <a:t>Haq</a:t>
            </a:r>
            <a:r>
              <a:rPr lang="en-US" dirty="0" smtClean="0"/>
              <a:t> developed the Human Development Index in 1990. The measure is an alternative to the standard metrics of development of countries, which consider only the economic part of a country’s development. The HDI provides a better picture of a nation’s development because it incorporates primary social and economic factors. Also, the HDI emphasizes the importance of individuals and their ability to unleash their maximum potential.</a:t>
            </a:r>
          </a:p>
          <a:p>
            <a:endParaRPr lang="en-US" dirty="0" smtClean="0"/>
          </a:p>
          <a:p>
            <a:r>
              <a:rPr lang="en-US" dirty="0" smtClean="0"/>
              <a:t>In addition to the standard HDI, there is also the Inequality-adjusted Human Development Index. The Inequality-adjusted HDI assesses the levels of human development with consideration of economic inequality. It is thought that the Inequality-adjusted HDI reveals the actual levels of human development in a country, while the HDI shows the theoretical levels of development if there were no inequality in a country.</a:t>
            </a:r>
            <a:endParaRPr lang="en-US" dirty="0"/>
          </a:p>
        </p:txBody>
      </p:sp>
    </p:spTree>
    <p:extLst>
      <p:ext uri="{BB962C8B-B14F-4D97-AF65-F5344CB8AC3E}">
        <p14:creationId xmlns:p14="http://schemas.microsoft.com/office/powerpoint/2010/main" xmlns="" val="2471097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ct val="20000"/>
              </a:spcBef>
            </a:pPr>
            <a:r>
              <a:rPr lang="en-US" sz="2700" b="1" dirty="0" smtClean="0">
                <a:solidFill>
                  <a:schemeClr val="accent6">
                    <a:lumMod val="75000"/>
                  </a:schemeClr>
                </a:solidFill>
                <a:latin typeface="Open Sans"/>
                <a:ea typeface="+mn-ea"/>
                <a:cs typeface="+mn-cs"/>
              </a:rPr>
              <a:t>Dimensions of the Human Development Index</a:t>
            </a:r>
            <a:r>
              <a:rPr lang="en-US" sz="2700" b="1" dirty="0">
                <a:solidFill>
                  <a:srgbClr val="132E57"/>
                </a:solidFill>
                <a:latin typeface="Open Sans"/>
                <a:ea typeface="+mn-ea"/>
                <a:cs typeface="+mn-cs"/>
              </a:rPr>
              <a:t/>
            </a:r>
            <a:br>
              <a:rPr lang="en-US" sz="2700" b="1" dirty="0">
                <a:solidFill>
                  <a:srgbClr val="132E57"/>
                </a:solidFill>
                <a:latin typeface="Open Sans"/>
                <a:ea typeface="+mn-ea"/>
                <a:cs typeface="+mn-cs"/>
              </a:rPr>
            </a:br>
            <a:endParaRPr lang="en-US" dirty="0"/>
          </a:p>
        </p:txBody>
      </p:sp>
      <p:sp>
        <p:nvSpPr>
          <p:cNvPr id="3" name="Content Placeholder 2"/>
          <p:cNvSpPr>
            <a:spLocks noGrp="1"/>
          </p:cNvSpPr>
          <p:nvPr>
            <p:ph idx="1"/>
          </p:nvPr>
        </p:nvSpPr>
        <p:spPr/>
        <p:txBody>
          <a:bodyPr>
            <a:normAutofit/>
          </a:bodyPr>
          <a:lstStyle/>
          <a:p>
            <a:r>
              <a:rPr lang="en-US" sz="3000" b="0" i="0" dirty="0" smtClean="0">
                <a:solidFill>
                  <a:srgbClr val="57595D"/>
                </a:solidFill>
                <a:effectLst/>
                <a:latin typeface="Open Sans"/>
              </a:rPr>
              <a:t>The HDI considers three main dimensions to evaluate the development of a country: </a:t>
            </a:r>
          </a:p>
          <a:p>
            <a:r>
              <a:rPr lang="en-US" sz="3000" b="1" i="0" dirty="0" smtClean="0">
                <a:solidFill>
                  <a:srgbClr val="132E57"/>
                </a:solidFill>
                <a:effectLst/>
                <a:latin typeface="Open Sans"/>
              </a:rPr>
              <a:t>1. Long and healthy life</a:t>
            </a:r>
          </a:p>
          <a:p>
            <a:r>
              <a:rPr lang="en-US" sz="3000" b="0" i="0" dirty="0" smtClean="0">
                <a:solidFill>
                  <a:srgbClr val="57595D"/>
                </a:solidFill>
                <a:effectLst/>
                <a:latin typeface="Open Sans"/>
              </a:rPr>
              <a:t>The long and healthy life dimension is measured by life expectancy at birth. The life expectancy at birth is a statistical measure that an average individual is expected to live based on certain demographic factors such as the year of birth and current age.</a:t>
            </a:r>
          </a:p>
          <a:p>
            <a:endParaRPr lang="en-US" dirty="0"/>
          </a:p>
        </p:txBody>
      </p:sp>
    </p:spTree>
    <p:extLst>
      <p:ext uri="{BB962C8B-B14F-4D97-AF65-F5344CB8AC3E}">
        <p14:creationId xmlns:p14="http://schemas.microsoft.com/office/powerpoint/2010/main" xmlns="" val="2061220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accent6">
                    <a:lumMod val="75000"/>
                  </a:schemeClr>
                </a:solidFill>
              </a:rPr>
              <a:t>Dimensions of the Human Development Index</a:t>
            </a:r>
            <a:br>
              <a:rPr lang="en-US" b="1" dirty="0" smtClean="0">
                <a:solidFill>
                  <a:schemeClr val="accent6">
                    <a:lumMod val="75000"/>
                  </a:schemeClr>
                </a:solidFill>
              </a:rPr>
            </a:br>
            <a:endParaRPr lang="en-US" b="1" dirty="0">
              <a:solidFill>
                <a:schemeClr val="accent6">
                  <a:lumMod val="75000"/>
                </a:schemeClr>
              </a:solidFill>
            </a:endParaRPr>
          </a:p>
        </p:txBody>
      </p:sp>
      <p:sp>
        <p:nvSpPr>
          <p:cNvPr id="3" name="Content Placeholder 2"/>
          <p:cNvSpPr>
            <a:spLocks noGrp="1"/>
          </p:cNvSpPr>
          <p:nvPr>
            <p:ph idx="1"/>
          </p:nvPr>
        </p:nvSpPr>
        <p:spPr/>
        <p:txBody>
          <a:bodyPr>
            <a:normAutofit fontScale="70000" lnSpcReduction="20000"/>
          </a:bodyPr>
          <a:lstStyle/>
          <a:p>
            <a:r>
              <a:rPr lang="en-US" dirty="0" smtClean="0"/>
              <a:t>2. Education</a:t>
            </a:r>
          </a:p>
          <a:p>
            <a:r>
              <a:rPr lang="en-US" dirty="0" smtClean="0"/>
              <a:t>This is a second dimension in the HDI. The indicators of education are the expected years of schooling and the mean years of schooling. According to the UN, the average maximum years of schooling is 18 years, while the mean maximum years of schooling is 15 years.</a:t>
            </a:r>
          </a:p>
          <a:p>
            <a:endParaRPr lang="en-US" dirty="0" smtClean="0"/>
          </a:p>
          <a:p>
            <a:endParaRPr lang="en-US" dirty="0" smtClean="0"/>
          </a:p>
          <a:p>
            <a:endParaRPr lang="en-US" dirty="0" smtClean="0"/>
          </a:p>
          <a:p>
            <a:r>
              <a:rPr lang="en-US" dirty="0" smtClean="0"/>
              <a:t>3. Standard of living</a:t>
            </a:r>
          </a:p>
          <a:p>
            <a:r>
              <a:rPr lang="en-US" dirty="0" smtClean="0"/>
              <a:t>The standard of living is usually measured by the gross national income (GNI) per capita. The GNI indicates the total domestic and foreign output created by the residents of a certain country.</a:t>
            </a:r>
            <a:endParaRPr lang="en-US" dirty="0"/>
          </a:p>
        </p:txBody>
      </p:sp>
    </p:spTree>
    <p:extLst>
      <p:ext uri="{BB962C8B-B14F-4D97-AF65-F5344CB8AC3E}">
        <p14:creationId xmlns:p14="http://schemas.microsoft.com/office/powerpoint/2010/main" xmlns="" val="2480191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3000" y="857250"/>
            <a:ext cx="6858000" cy="5143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43768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3000" y="857250"/>
            <a:ext cx="6858000" cy="5143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4225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3000" y="857250"/>
            <a:ext cx="6858000" cy="5143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1782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normAutofit fontScale="90000"/>
          </a:bodyPr>
          <a:lstStyle/>
          <a:p>
            <a:r>
              <a:rPr lang="en-US" sz="4000" dirty="0" smtClean="0">
                <a:solidFill>
                  <a:srgbClr val="FF0000"/>
                </a:solidFill>
                <a:latin typeface="Algerian" pitchFamily="82" charset="0"/>
              </a:rPr>
              <a:t/>
            </a:r>
            <a:br>
              <a:rPr lang="en-US" sz="4000" dirty="0" smtClean="0">
                <a:solidFill>
                  <a:srgbClr val="FF0000"/>
                </a:solidFill>
                <a:latin typeface="Algerian" pitchFamily="82" charset="0"/>
              </a:rPr>
            </a:br>
            <a:r>
              <a:rPr lang="en-US" sz="3600" dirty="0" smtClean="0">
                <a:solidFill>
                  <a:srgbClr val="FF0000"/>
                </a:solidFill>
                <a:latin typeface="Algerian" pitchFamily="82" charset="0"/>
              </a:rPr>
              <a:t>Limitations </a:t>
            </a:r>
            <a:r>
              <a:rPr lang="en-US" sz="3600" dirty="0" smtClean="0">
                <a:solidFill>
                  <a:srgbClr val="FF0000"/>
                </a:solidFill>
                <a:latin typeface="Algerian" pitchFamily="82" charset="0"/>
              </a:rPr>
              <a:t>of the Human Development Index</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latin typeface="Times New Roman" pitchFamily="18" charset="0"/>
                <a:cs typeface="Times New Roman" pitchFamily="18" charset="0"/>
              </a:rPr>
              <a:t>Despite the revolutionary idea behind the concept of the HDI, the statistical measure is greatly simplified. The current version of the Human Development Index calculations considers only a few factors that affect the development of a country.</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However, other factors such as employment opportunities, empowerment movements, and feeling of security can be added to the index calculation to come up with a more accurate analysis.</a:t>
            </a:r>
          </a:p>
          <a:p>
            <a:endParaRPr lang="en-US" dirty="0" smtClean="0"/>
          </a:p>
          <a:p>
            <a:endParaRPr lang="en-US" dirty="0"/>
          </a:p>
        </p:txBody>
      </p:sp>
    </p:spTree>
    <p:extLst>
      <p:ext uri="{BB962C8B-B14F-4D97-AF65-F5344CB8AC3E}">
        <p14:creationId xmlns:p14="http://schemas.microsoft.com/office/powerpoint/2010/main" xmlns="" val="1228046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369</Words>
  <Application>Microsoft Office PowerPoint</Application>
  <PresentationFormat>On-screen Show (4:3)</PresentationFormat>
  <Paragraphs>25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Presented By Prof.  MR</vt:lpstr>
      <vt:lpstr>What is the Human Development Index (HDI)? </vt:lpstr>
      <vt:lpstr> What is the Human Development Index (HDI)? </vt:lpstr>
      <vt:lpstr>Dimensions of the Human Development Index </vt:lpstr>
      <vt:lpstr> Dimensions of the Human Development Index </vt:lpstr>
      <vt:lpstr>Slide 6</vt:lpstr>
      <vt:lpstr>Slide 7</vt:lpstr>
      <vt:lpstr>Slide 8</vt:lpstr>
      <vt:lpstr> Limitations of the Human Development Index </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Manab</dc:creator>
  <cp:lastModifiedBy>user</cp:lastModifiedBy>
  <cp:revision>6</cp:revision>
  <dcterms:created xsi:type="dcterms:W3CDTF">2020-09-12T05:48:09Z</dcterms:created>
  <dcterms:modified xsi:type="dcterms:W3CDTF">2022-12-19T14:12:46Z</dcterms:modified>
</cp:coreProperties>
</file>